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1.xml" ContentType="application/vnd.openxmlformats-officedocument.presentationml.tags+xml"/>
  <Override PartName="/ppt/notesSlides/notesSlide55.xml" ContentType="application/vnd.openxmlformats-officedocument.presentationml.notesSlide+xml"/>
  <Override PartName="/ppt/tags/tag2.xml" ContentType="application/vnd.openxmlformats-officedocument.presentationml.tags+xml"/>
  <Override PartName="/ppt/notesSlides/notesSlide56.xml" ContentType="application/vnd.openxmlformats-officedocument.presentationml.notesSlide+xml"/>
  <Override PartName="/ppt/tags/tag3.xml" ContentType="application/vnd.openxmlformats-officedocument.presentationml.tags+xml"/>
  <Override PartName="/ppt/notesSlides/notesSlide57.xml" ContentType="application/vnd.openxmlformats-officedocument.presentationml.notesSlide+xml"/>
  <Override PartName="/ppt/tags/tag4.xml" ContentType="application/vnd.openxmlformats-officedocument.presentationml.tags+xml"/>
  <Override PartName="/ppt/notesSlides/notesSlide58.xml" ContentType="application/vnd.openxmlformats-officedocument.presentationml.notesSlide+xml"/>
  <Override PartName="/ppt/tags/tag5.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6.xml" ContentType="application/vnd.openxmlformats-officedocument.presentationml.tags+xml"/>
  <Override PartName="/ppt/notesSlides/notesSlide62.xml" ContentType="application/vnd.openxmlformats-officedocument.presentationml.notesSlide+xml"/>
  <Override PartName="/ppt/tags/tag7.xml" ContentType="application/vnd.openxmlformats-officedocument.presentationml.tags+xml"/>
  <Override PartName="/ppt/notesSlides/notesSlide63.xml" ContentType="application/vnd.openxmlformats-officedocument.presentationml.notesSlide+xml"/>
  <Override PartName="/ppt/tags/tag8.xml" ContentType="application/vnd.openxmlformats-officedocument.presentationml.tags+xml"/>
  <Override PartName="/ppt/notesSlides/notesSlide64.xml" ContentType="application/vnd.openxmlformats-officedocument.presentationml.notesSlide+xml"/>
  <Override PartName="/ppt/tags/tag9.xml" ContentType="application/vnd.openxmlformats-officedocument.presentationml.tags+xml"/>
  <Override PartName="/ppt/notesSlides/notesSlide65.xml" ContentType="application/vnd.openxmlformats-officedocument.presentationml.notesSlide+xml"/>
  <Override PartName="/ppt/tags/tag10.xml" ContentType="application/vnd.openxmlformats-officedocument.presentationml.tags+xml"/>
  <Override PartName="/ppt/notesSlides/notesSlide66.xml" ContentType="application/vnd.openxmlformats-officedocument.presentationml.notesSlide+xml"/>
  <Override PartName="/ppt/tags/tag11.xml" ContentType="application/vnd.openxmlformats-officedocument.presentationml.tags+xml"/>
  <Override PartName="/ppt/notesSlides/notesSlide67.xml" ContentType="application/vnd.openxmlformats-officedocument.presentationml.notesSlide+xml"/>
  <Override PartName="/ppt/tags/tag12.xml" ContentType="application/vnd.openxmlformats-officedocument.presentationml.tags+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2"/>
  </p:notesMasterIdLst>
  <p:sldIdLst>
    <p:sldId id="321" r:id="rId2"/>
    <p:sldId id="414" r:id="rId3"/>
    <p:sldId id="578" r:id="rId4"/>
    <p:sldId id="323" r:id="rId5"/>
    <p:sldId id="324" r:id="rId6"/>
    <p:sldId id="312" r:id="rId7"/>
    <p:sldId id="347" r:id="rId8"/>
    <p:sldId id="327" r:id="rId9"/>
    <p:sldId id="350" r:id="rId10"/>
    <p:sldId id="573" r:id="rId11"/>
    <p:sldId id="336" r:id="rId12"/>
    <p:sldId id="335" r:id="rId13"/>
    <p:sldId id="337" r:id="rId14"/>
    <p:sldId id="574" r:id="rId15"/>
    <p:sldId id="338" r:id="rId16"/>
    <p:sldId id="339" r:id="rId17"/>
    <p:sldId id="340" r:id="rId18"/>
    <p:sldId id="341" r:id="rId19"/>
    <p:sldId id="342" r:id="rId20"/>
    <p:sldId id="280" r:id="rId21"/>
    <p:sldId id="477" r:id="rId22"/>
    <p:sldId id="353" r:id="rId23"/>
    <p:sldId id="348" r:id="rId24"/>
    <p:sldId id="349" r:id="rId25"/>
    <p:sldId id="461" r:id="rId26"/>
    <p:sldId id="467" r:id="rId27"/>
    <p:sldId id="360" r:id="rId28"/>
    <p:sldId id="472" r:id="rId29"/>
    <p:sldId id="354" r:id="rId30"/>
    <p:sldId id="359" r:id="rId31"/>
    <p:sldId id="356" r:id="rId32"/>
    <p:sldId id="370" r:id="rId33"/>
    <p:sldId id="466" r:id="rId34"/>
    <p:sldId id="478" r:id="rId35"/>
    <p:sldId id="479" r:id="rId36"/>
    <p:sldId id="480" r:id="rId37"/>
    <p:sldId id="481" r:id="rId38"/>
    <p:sldId id="482" r:id="rId39"/>
    <p:sldId id="575" r:id="rId40"/>
    <p:sldId id="483" r:id="rId41"/>
    <p:sldId id="486" r:id="rId42"/>
    <p:sldId id="488" r:id="rId43"/>
    <p:sldId id="489" r:id="rId44"/>
    <p:sldId id="528" r:id="rId45"/>
    <p:sldId id="576" r:id="rId46"/>
    <p:sldId id="529" r:id="rId47"/>
    <p:sldId id="491" r:id="rId48"/>
    <p:sldId id="432" r:id="rId49"/>
    <p:sldId id="446" r:id="rId50"/>
    <p:sldId id="435" r:id="rId51"/>
    <p:sldId id="447" r:id="rId52"/>
    <p:sldId id="437" r:id="rId53"/>
    <p:sldId id="438" r:id="rId54"/>
    <p:sldId id="439" r:id="rId55"/>
    <p:sldId id="440" r:id="rId56"/>
    <p:sldId id="514" r:id="rId57"/>
    <p:sldId id="513" r:id="rId58"/>
    <p:sldId id="506" r:id="rId59"/>
    <p:sldId id="444" r:id="rId60"/>
    <p:sldId id="445" r:id="rId61"/>
    <p:sldId id="368" r:id="rId62"/>
    <p:sldId id="450" r:id="rId63"/>
    <p:sldId id="427" r:id="rId64"/>
    <p:sldId id="456" r:id="rId65"/>
    <p:sldId id="460" r:id="rId66"/>
    <p:sldId id="508" r:id="rId67"/>
    <p:sldId id="509" r:id="rId68"/>
    <p:sldId id="510" r:id="rId69"/>
    <p:sldId id="499" r:id="rId70"/>
    <p:sldId id="544" r:id="rId71"/>
    <p:sldId id="545" r:id="rId72"/>
    <p:sldId id="558" r:id="rId73"/>
    <p:sldId id="559" r:id="rId74"/>
    <p:sldId id="539" r:id="rId75"/>
    <p:sldId id="560" r:id="rId76"/>
    <p:sldId id="561" r:id="rId77"/>
    <p:sldId id="563" r:id="rId78"/>
    <p:sldId id="570" r:id="rId79"/>
    <p:sldId id="571" r:id="rId80"/>
    <p:sldId id="572" r:id="rId81"/>
    <p:sldId id="565" r:id="rId82"/>
    <p:sldId id="566" r:id="rId83"/>
    <p:sldId id="567" r:id="rId84"/>
    <p:sldId id="293" r:id="rId85"/>
    <p:sldId id="525" r:id="rId86"/>
    <p:sldId id="458" r:id="rId87"/>
    <p:sldId id="492" r:id="rId88"/>
    <p:sldId id="452" r:id="rId89"/>
    <p:sldId id="453" r:id="rId90"/>
    <p:sldId id="343" r:id="rId91"/>
    <p:sldId id="507" r:id="rId92"/>
    <p:sldId id="493" r:id="rId93"/>
    <p:sldId id="518" r:id="rId94"/>
    <p:sldId id="519" r:id="rId95"/>
    <p:sldId id="501" r:id="rId96"/>
    <p:sldId id="517" r:id="rId97"/>
    <p:sldId id="511" r:id="rId98"/>
    <p:sldId id="504" r:id="rId99"/>
    <p:sldId id="512" r:id="rId100"/>
    <p:sldId id="257" r:id="rId101"/>
    <p:sldId id="267" r:id="rId102"/>
    <p:sldId id="268" r:id="rId103"/>
    <p:sldId id="269" r:id="rId104"/>
    <p:sldId id="258" r:id="rId105"/>
    <p:sldId id="260" r:id="rId106"/>
    <p:sldId id="261" r:id="rId107"/>
    <p:sldId id="262" r:id="rId108"/>
    <p:sldId id="263" r:id="rId109"/>
    <p:sldId id="266" r:id="rId110"/>
    <p:sldId id="577" r:id="rId111"/>
    <p:sldId id="304" r:id="rId112"/>
    <p:sldId id="351" r:id="rId113"/>
    <p:sldId id="484" r:id="rId114"/>
    <p:sldId id="527" r:id="rId115"/>
    <p:sldId id="485" r:id="rId116"/>
    <p:sldId id="487" r:id="rId117"/>
    <p:sldId id="505" r:id="rId118"/>
    <p:sldId id="497" r:id="rId119"/>
    <p:sldId id="562" r:id="rId120"/>
    <p:sldId id="490" r:id="rId1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0C8E9A6-F1EE-4FC3-9449-529491E2DCBB}">
          <p14:sldIdLst/>
        </p14:section>
        <p14:section name="Untitled Section" id="{23845705-C0E6-4249-B163-20A2ADC872B8}">
          <p14:sldIdLst>
            <p14:sldId id="321"/>
            <p14:sldId id="414"/>
            <p14:sldId id="578"/>
            <p14:sldId id="323"/>
            <p14:sldId id="324"/>
            <p14:sldId id="312"/>
            <p14:sldId id="347"/>
            <p14:sldId id="327"/>
            <p14:sldId id="350"/>
            <p14:sldId id="573"/>
            <p14:sldId id="336"/>
            <p14:sldId id="335"/>
            <p14:sldId id="337"/>
            <p14:sldId id="574"/>
            <p14:sldId id="338"/>
            <p14:sldId id="339"/>
            <p14:sldId id="340"/>
            <p14:sldId id="341"/>
            <p14:sldId id="342"/>
            <p14:sldId id="280"/>
            <p14:sldId id="477"/>
            <p14:sldId id="353"/>
            <p14:sldId id="348"/>
            <p14:sldId id="349"/>
            <p14:sldId id="461"/>
            <p14:sldId id="467"/>
            <p14:sldId id="360"/>
            <p14:sldId id="472"/>
            <p14:sldId id="354"/>
            <p14:sldId id="359"/>
            <p14:sldId id="356"/>
            <p14:sldId id="370"/>
            <p14:sldId id="466"/>
            <p14:sldId id="478"/>
            <p14:sldId id="479"/>
            <p14:sldId id="480"/>
            <p14:sldId id="481"/>
            <p14:sldId id="482"/>
            <p14:sldId id="575"/>
            <p14:sldId id="483"/>
            <p14:sldId id="486"/>
            <p14:sldId id="488"/>
            <p14:sldId id="489"/>
            <p14:sldId id="528"/>
            <p14:sldId id="576"/>
            <p14:sldId id="529"/>
            <p14:sldId id="491"/>
            <p14:sldId id="432"/>
            <p14:sldId id="446"/>
            <p14:sldId id="435"/>
            <p14:sldId id="447"/>
            <p14:sldId id="437"/>
            <p14:sldId id="438"/>
            <p14:sldId id="439"/>
            <p14:sldId id="440"/>
            <p14:sldId id="514"/>
            <p14:sldId id="513"/>
            <p14:sldId id="506"/>
            <p14:sldId id="444"/>
            <p14:sldId id="445"/>
            <p14:sldId id="368"/>
            <p14:sldId id="450"/>
            <p14:sldId id="427"/>
            <p14:sldId id="456"/>
            <p14:sldId id="460"/>
            <p14:sldId id="508"/>
            <p14:sldId id="509"/>
            <p14:sldId id="510"/>
            <p14:sldId id="499"/>
            <p14:sldId id="544"/>
            <p14:sldId id="545"/>
            <p14:sldId id="558"/>
            <p14:sldId id="559"/>
            <p14:sldId id="539"/>
            <p14:sldId id="560"/>
            <p14:sldId id="561"/>
            <p14:sldId id="563"/>
            <p14:sldId id="570"/>
            <p14:sldId id="571"/>
            <p14:sldId id="572"/>
            <p14:sldId id="565"/>
            <p14:sldId id="566"/>
            <p14:sldId id="567"/>
            <p14:sldId id="293"/>
            <p14:sldId id="525"/>
            <p14:sldId id="458"/>
            <p14:sldId id="492"/>
            <p14:sldId id="452"/>
            <p14:sldId id="453"/>
            <p14:sldId id="343"/>
            <p14:sldId id="507"/>
            <p14:sldId id="493"/>
            <p14:sldId id="518"/>
            <p14:sldId id="519"/>
            <p14:sldId id="501"/>
            <p14:sldId id="517"/>
            <p14:sldId id="511"/>
            <p14:sldId id="504"/>
            <p14:sldId id="512"/>
            <p14:sldId id="257"/>
            <p14:sldId id="267"/>
            <p14:sldId id="268"/>
            <p14:sldId id="269"/>
            <p14:sldId id="258"/>
            <p14:sldId id="260"/>
            <p14:sldId id="261"/>
            <p14:sldId id="262"/>
            <p14:sldId id="263"/>
            <p14:sldId id="266"/>
            <p14:sldId id="577"/>
            <p14:sldId id="304"/>
            <p14:sldId id="351"/>
            <p14:sldId id="484"/>
            <p14:sldId id="527"/>
            <p14:sldId id="485"/>
            <p14:sldId id="487"/>
            <p14:sldId id="505"/>
            <p14:sldId id="497"/>
            <p14:sldId id="562"/>
            <p14:sldId id="4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4" autoAdjust="0"/>
    <p:restoredTop sz="94660"/>
  </p:normalViewPr>
  <p:slideViewPr>
    <p:cSldViewPr snapToGrid="0">
      <p:cViewPr varScale="1">
        <p:scale>
          <a:sx n="79" d="100"/>
          <a:sy n="79" d="100"/>
        </p:scale>
        <p:origin x="84"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 Sewell" userId="c802df42025d5e1f" providerId="LiveId" clId="{3780EA70-B33F-4040-A7D8-B561C14A469F}"/>
    <pc:docChg chg="modSld">
      <pc:chgData name="Rob Sewell" userId="c802df42025d5e1f" providerId="LiveId" clId="{3780EA70-B33F-4040-A7D8-B561C14A469F}" dt="2018-10-26T05:37:53.697" v="1"/>
      <pc:docMkLst>
        <pc:docMk/>
      </pc:docMkLst>
      <pc:sldChg chg="addSp modSp">
        <pc:chgData name="Rob Sewell" userId="c802df42025d5e1f" providerId="LiveId" clId="{3780EA70-B33F-4040-A7D8-B561C14A469F}" dt="2018-10-26T05:37:53.697" v="1"/>
        <pc:sldMkLst>
          <pc:docMk/>
          <pc:sldMk cId="3119290343" sldId="478"/>
        </pc:sldMkLst>
        <pc:graphicFrameChg chg="add modGraphic">
          <ac:chgData name="Rob Sewell" userId="c802df42025d5e1f" providerId="LiveId" clId="{3780EA70-B33F-4040-A7D8-B561C14A469F}" dt="2018-10-26T05:37:53.697" v="1"/>
          <ac:graphicFrameMkLst>
            <pc:docMk/>
            <pc:sldMk cId="3119290343" sldId="478"/>
            <ac:graphicFrameMk id="3" creationId="{C3F46ED6-76EA-4EB2-8FE6-2F5CA4F5B031}"/>
          </ac:graphicFrameMkLst>
        </pc:graphicFrameChg>
      </pc:sldChg>
    </pc:docChg>
  </pc:docChgLst>
  <pc:docChgLst>
    <pc:chgData name="Rob Sewell" userId="c802df42025d5e1f" providerId="LiveId" clId="{987FA538-C2B6-4BAE-9032-99890A0DE6DD}"/>
    <pc:docChg chg="undo custSel addSld delSld modSld delMainMaster modSection">
      <pc:chgData name="Rob Sewell" userId="c802df42025d5e1f" providerId="LiveId" clId="{987FA538-C2B6-4BAE-9032-99890A0DE6DD}" dt="2018-08-07T21:26:31.134" v="426" actId="478"/>
      <pc:docMkLst>
        <pc:docMk/>
      </pc:docMkLst>
      <pc:sldChg chg="addSp delSp modSp">
        <pc:chgData name="Rob Sewell" userId="c802df42025d5e1f" providerId="LiveId" clId="{987FA538-C2B6-4BAE-9032-99890A0DE6DD}" dt="2018-08-07T21:26:31.134" v="426" actId="478"/>
        <pc:sldMkLst>
          <pc:docMk/>
          <pc:sldMk cId="1690938764" sldId="321"/>
        </pc:sldMkLst>
        <pc:spChg chg="add del mod">
          <ac:chgData name="Rob Sewell" userId="c802df42025d5e1f" providerId="LiveId" clId="{987FA538-C2B6-4BAE-9032-99890A0DE6DD}" dt="2018-08-07T20:59:06.415" v="237" actId="478"/>
          <ac:spMkLst>
            <pc:docMk/>
            <pc:sldMk cId="1690938764" sldId="321"/>
            <ac:spMk id="5" creationId="{F65905E2-AE90-49FF-90A5-13BCE0967D9F}"/>
          </ac:spMkLst>
        </pc:spChg>
        <pc:spChg chg="mod">
          <ac:chgData name="Rob Sewell" userId="c802df42025d5e1f" providerId="LiveId" clId="{987FA538-C2B6-4BAE-9032-99890A0DE6DD}" dt="2018-08-07T21:06:16.320" v="329" actId="1076"/>
          <ac:spMkLst>
            <pc:docMk/>
            <pc:sldMk cId="1690938764" sldId="321"/>
            <ac:spMk id="10" creationId="{03DC1EA5-D83E-4457-A8FB-F1D49C3AA573}"/>
          </ac:spMkLst>
        </pc:spChg>
        <pc:spChg chg="del">
          <ac:chgData name="Rob Sewell" userId="c802df42025d5e1f" providerId="LiveId" clId="{987FA538-C2B6-4BAE-9032-99890A0DE6DD}" dt="2018-08-07T20:59:03.808" v="236" actId="478"/>
          <ac:spMkLst>
            <pc:docMk/>
            <pc:sldMk cId="1690938764" sldId="321"/>
            <ac:spMk id="11" creationId="{4319ECA9-E1E9-40A4-86FB-E83F0DE3DAEA}"/>
          </ac:spMkLst>
        </pc:spChg>
        <pc:spChg chg="del mod">
          <ac:chgData name="Rob Sewell" userId="c802df42025d5e1f" providerId="LiveId" clId="{987FA538-C2B6-4BAE-9032-99890A0DE6DD}" dt="2018-08-07T19:58:53.060" v="21" actId="478"/>
          <ac:spMkLst>
            <pc:docMk/>
            <pc:sldMk cId="1690938764" sldId="321"/>
            <ac:spMk id="12" creationId="{79A83A78-AF28-4708-9F4B-96A9CF6D3F01}"/>
          </ac:spMkLst>
        </pc:spChg>
        <pc:spChg chg="add mod">
          <ac:chgData name="Rob Sewell" userId="c802df42025d5e1f" providerId="LiveId" clId="{987FA538-C2B6-4BAE-9032-99890A0DE6DD}" dt="2018-08-07T21:26:28.340" v="425" actId="14100"/>
          <ac:spMkLst>
            <pc:docMk/>
            <pc:sldMk cId="1690938764" sldId="321"/>
            <ac:spMk id="22" creationId="{957AC696-156B-4965-B643-B7BE05811428}"/>
          </ac:spMkLst>
        </pc:spChg>
        <pc:picChg chg="mod">
          <ac:chgData name="Rob Sewell" userId="c802df42025d5e1f" providerId="LiveId" clId="{987FA538-C2B6-4BAE-9032-99890A0DE6DD}" dt="2018-08-07T20:02:52.820" v="64" actId="14100"/>
          <ac:picMkLst>
            <pc:docMk/>
            <pc:sldMk cId="1690938764" sldId="321"/>
            <ac:picMk id="2" creationId="{1DD341A5-EFAF-4D22-A582-7B50BD112195}"/>
          </ac:picMkLst>
        </pc:picChg>
        <pc:picChg chg="mod">
          <ac:chgData name="Rob Sewell" userId="c802df42025d5e1f" providerId="LiveId" clId="{987FA538-C2B6-4BAE-9032-99890A0DE6DD}" dt="2018-08-07T20:03:06.402" v="68" actId="1076"/>
          <ac:picMkLst>
            <pc:docMk/>
            <pc:sldMk cId="1690938764" sldId="321"/>
            <ac:picMk id="3" creationId="{D9F963A0-A3B4-470F-ACC1-80943E391A19}"/>
          </ac:picMkLst>
        </pc:picChg>
        <pc:picChg chg="mod">
          <ac:chgData name="Rob Sewell" userId="c802df42025d5e1f" providerId="LiveId" clId="{987FA538-C2B6-4BAE-9032-99890A0DE6DD}" dt="2018-08-07T21:06:47.827" v="340" actId="1076"/>
          <ac:picMkLst>
            <pc:docMk/>
            <pc:sldMk cId="1690938764" sldId="321"/>
            <ac:picMk id="7" creationId="{B23932D4-CCDD-47DC-99E2-87EFFF19B3A0}"/>
          </ac:picMkLst>
        </pc:picChg>
        <pc:picChg chg="mod">
          <ac:chgData name="Rob Sewell" userId="c802df42025d5e1f" providerId="LiveId" clId="{987FA538-C2B6-4BAE-9032-99890A0DE6DD}" dt="2018-08-07T21:06:53.843" v="342" actId="1076"/>
          <ac:picMkLst>
            <pc:docMk/>
            <pc:sldMk cId="1690938764" sldId="321"/>
            <ac:picMk id="8" creationId="{255D8BBD-232F-4C73-81B9-857FC3EBB358}"/>
          </ac:picMkLst>
        </pc:picChg>
        <pc:picChg chg="add mod">
          <ac:chgData name="Rob Sewell" userId="c802df42025d5e1f" providerId="LiveId" clId="{987FA538-C2B6-4BAE-9032-99890A0DE6DD}" dt="2018-08-07T21:06:00.938" v="324" actId="1076"/>
          <ac:picMkLst>
            <pc:docMk/>
            <pc:sldMk cId="1690938764" sldId="321"/>
            <ac:picMk id="9" creationId="{814D0B82-528C-4AC7-8B8C-F9669E3F4E9A}"/>
          </ac:picMkLst>
        </pc:picChg>
        <pc:picChg chg="add del mod">
          <ac:chgData name="Rob Sewell" userId="c802df42025d5e1f" providerId="LiveId" clId="{987FA538-C2B6-4BAE-9032-99890A0DE6DD}" dt="2018-08-07T20:03:12.161" v="69"/>
          <ac:picMkLst>
            <pc:docMk/>
            <pc:sldMk cId="1690938764" sldId="321"/>
            <ac:picMk id="13" creationId="{07E25EE7-F4BE-4BC7-B847-C8453F6FD2D7}"/>
          </ac:picMkLst>
        </pc:picChg>
        <pc:picChg chg="add del mod">
          <ac:chgData name="Rob Sewell" userId="c802df42025d5e1f" providerId="LiveId" clId="{987FA538-C2B6-4BAE-9032-99890A0DE6DD}" dt="2018-08-07T21:05:05.045" v="294" actId="478"/>
          <ac:picMkLst>
            <pc:docMk/>
            <pc:sldMk cId="1690938764" sldId="321"/>
            <ac:picMk id="14" creationId="{B667D850-D484-4582-A5D4-1DB665C879FF}"/>
          </ac:picMkLst>
        </pc:picChg>
        <pc:picChg chg="add del mod">
          <ac:chgData name="Rob Sewell" userId="c802df42025d5e1f" providerId="LiveId" clId="{987FA538-C2B6-4BAE-9032-99890A0DE6DD}" dt="2018-08-07T21:05:11.277" v="296" actId="478"/>
          <ac:picMkLst>
            <pc:docMk/>
            <pc:sldMk cId="1690938764" sldId="321"/>
            <ac:picMk id="15" creationId="{C75C711C-55BA-46FD-A478-3DD4DE81A1F0}"/>
          </ac:picMkLst>
        </pc:picChg>
        <pc:picChg chg="add mod">
          <ac:chgData name="Rob Sewell" userId="c802df42025d5e1f" providerId="LiveId" clId="{987FA538-C2B6-4BAE-9032-99890A0DE6DD}" dt="2018-08-07T21:06:02.393" v="325" actId="1076"/>
          <ac:picMkLst>
            <pc:docMk/>
            <pc:sldMk cId="1690938764" sldId="321"/>
            <ac:picMk id="17" creationId="{26207981-E68C-41DD-838A-ED464B9E4FC0}"/>
          </ac:picMkLst>
        </pc:picChg>
        <pc:picChg chg="add del mod">
          <ac:chgData name="Rob Sewell" userId="c802df42025d5e1f" providerId="LiveId" clId="{987FA538-C2B6-4BAE-9032-99890A0DE6DD}" dt="2018-08-07T21:05:38.135" v="316"/>
          <ac:picMkLst>
            <pc:docMk/>
            <pc:sldMk cId="1690938764" sldId="321"/>
            <ac:picMk id="19" creationId="{B34ECA35-743A-4D18-B31A-5961451FBD4E}"/>
          </ac:picMkLst>
        </pc:picChg>
        <pc:picChg chg="add del mod">
          <ac:chgData name="Rob Sewell" userId="c802df42025d5e1f" providerId="LiveId" clId="{987FA538-C2B6-4BAE-9032-99890A0DE6DD}" dt="2018-08-07T21:05:37.633" v="315"/>
          <ac:picMkLst>
            <pc:docMk/>
            <pc:sldMk cId="1690938764" sldId="321"/>
            <ac:picMk id="21" creationId="{BA70560F-12FE-4388-8108-39A567BBADAA}"/>
          </ac:picMkLst>
        </pc:picChg>
        <pc:picChg chg="add mod">
          <ac:chgData name="Rob Sewell" userId="c802df42025d5e1f" providerId="LiveId" clId="{987FA538-C2B6-4BAE-9032-99890A0DE6DD}" dt="2018-08-07T21:05:58.500" v="323" actId="1076"/>
          <ac:picMkLst>
            <pc:docMk/>
            <pc:sldMk cId="1690938764" sldId="321"/>
            <ac:picMk id="24" creationId="{6B7B2626-3FDA-457A-9133-A30B8566D79D}"/>
          </ac:picMkLst>
        </pc:picChg>
        <pc:picChg chg="add mod">
          <ac:chgData name="Rob Sewell" userId="c802df42025d5e1f" providerId="LiveId" clId="{987FA538-C2B6-4BAE-9032-99890A0DE6DD}" dt="2018-08-07T21:05:44.550" v="320" actId="688"/>
          <ac:picMkLst>
            <pc:docMk/>
            <pc:sldMk cId="1690938764" sldId="321"/>
            <ac:picMk id="25" creationId="{D76357F7-A1E0-400B-9DBE-FE69DF1255AE}"/>
          </ac:picMkLst>
        </pc:picChg>
        <pc:picChg chg="add mod">
          <ac:chgData name="Rob Sewell" userId="c802df42025d5e1f" providerId="LiveId" clId="{987FA538-C2B6-4BAE-9032-99890A0DE6DD}" dt="2018-08-07T21:06:27.752" v="333" actId="1076"/>
          <ac:picMkLst>
            <pc:docMk/>
            <pc:sldMk cId="1690938764" sldId="321"/>
            <ac:picMk id="26" creationId="{81497D74-7FCE-4E34-A429-324BE4C1C289}"/>
          </ac:picMkLst>
        </pc:picChg>
        <pc:picChg chg="add del mod">
          <ac:chgData name="Rob Sewell" userId="c802df42025d5e1f" providerId="LiveId" clId="{987FA538-C2B6-4BAE-9032-99890A0DE6DD}" dt="2018-08-07T21:26:31.134" v="426" actId="478"/>
          <ac:picMkLst>
            <pc:docMk/>
            <pc:sldMk cId="1690938764" sldId="321"/>
            <ac:picMk id="27" creationId="{65A96337-0291-432C-B59E-D016F8788BF3}"/>
          </ac:picMkLst>
        </pc:picChg>
        <pc:picChg chg="add del mod">
          <ac:chgData name="Rob Sewell" userId="c802df42025d5e1f" providerId="LiveId" clId="{987FA538-C2B6-4BAE-9032-99890A0DE6DD}" dt="2018-08-07T20:00:54.247" v="44"/>
          <ac:picMkLst>
            <pc:docMk/>
            <pc:sldMk cId="1690938764" sldId="321"/>
            <ac:picMk id="1026" creationId="{9EE5E872-9CFA-4B4C-9F8D-C817364B2147}"/>
          </ac:picMkLst>
        </pc:picChg>
        <pc:picChg chg="add del mod">
          <ac:chgData name="Rob Sewell" userId="c802df42025d5e1f" providerId="LiveId" clId="{987FA538-C2B6-4BAE-9032-99890A0DE6DD}" dt="2018-08-07T20:59:42.146" v="241" actId="478"/>
          <ac:picMkLst>
            <pc:docMk/>
            <pc:sldMk cId="1690938764" sldId="321"/>
            <ac:picMk id="1028" creationId="{9B318C51-14C9-4A3C-8E84-1F35F4BDDF55}"/>
          </ac:picMkLst>
        </pc:picChg>
      </pc:sldChg>
      <pc:sldChg chg="modSp">
        <pc:chgData name="Rob Sewell" userId="c802df42025d5e1f" providerId="LiveId" clId="{987FA538-C2B6-4BAE-9032-99890A0DE6DD}" dt="2018-08-07T21:00:15.112" v="248" actId="20577"/>
        <pc:sldMkLst>
          <pc:docMk/>
          <pc:sldMk cId="1846184991" sldId="414"/>
        </pc:sldMkLst>
        <pc:spChg chg="mod">
          <ac:chgData name="Rob Sewell" userId="c802df42025d5e1f" providerId="LiveId" clId="{987FA538-C2B6-4BAE-9032-99890A0DE6DD}" dt="2018-08-07T21:00:15.112" v="248" actId="20577"/>
          <ac:spMkLst>
            <pc:docMk/>
            <pc:sldMk cId="1846184991" sldId="414"/>
            <ac:spMk id="31" creationId="{A9544322-6EAC-4A53-9A46-3EBF30A1C0F0}"/>
          </ac:spMkLst>
        </pc:spChg>
      </pc:sldChg>
      <pc:sldChg chg="modSp add">
        <pc:chgData name="Rob Sewell" userId="c802df42025d5e1f" providerId="LiveId" clId="{987FA538-C2B6-4BAE-9032-99890A0DE6DD}" dt="2018-08-07T21:00:41.784" v="288" actId="20577"/>
        <pc:sldMkLst>
          <pc:docMk/>
          <pc:sldMk cId="3798120515" sldId="578"/>
        </pc:sldMkLst>
        <pc:spChg chg="mod">
          <ac:chgData name="Rob Sewell" userId="c802df42025d5e1f" providerId="LiveId" clId="{987FA538-C2B6-4BAE-9032-99890A0DE6DD}" dt="2018-08-07T21:00:41.784" v="288" actId="20577"/>
          <ac:spMkLst>
            <pc:docMk/>
            <pc:sldMk cId="3798120515" sldId="578"/>
            <ac:spMk id="31" creationId="{A9544322-6EAC-4A53-9A46-3EBF30A1C0F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922-4424-B2DD-C859DF438FDA}"/>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922-4424-B2DD-C859DF438FDA}"/>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922-4424-B2DD-C859DF438FDA}"/>
            </c:ext>
          </c:extLst>
        </c:ser>
        <c:dLbls>
          <c:showLegendKey val="0"/>
          <c:showVal val="0"/>
          <c:showCatName val="0"/>
          <c:showSerName val="0"/>
          <c:showPercent val="0"/>
          <c:showBubbleSize val="0"/>
        </c:dLbls>
        <c:gapWidth val="219"/>
        <c:overlap val="-27"/>
        <c:axId val="296055696"/>
        <c:axId val="296056088"/>
      </c:barChart>
      <c:catAx>
        <c:axId val="2960556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6056088"/>
        <c:crosses val="autoZero"/>
        <c:auto val="1"/>
        <c:lblAlgn val="ctr"/>
        <c:lblOffset val="100"/>
        <c:noMultiLvlLbl val="0"/>
      </c:catAx>
      <c:valAx>
        <c:axId val="2960560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60556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119837-5B71-4D44-BB01-DB0B084933C8}"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477D14C5-CED9-4CFC-B338-DFB0C8090B9F}">
      <dgm:prSet phldrT="[Text]"/>
      <dgm:spPr/>
      <dgm:t>
        <a:bodyPr/>
        <a:lstStyle/>
        <a:p>
          <a:r>
            <a:rPr lang="en-US"/>
            <a:t>Group A</a:t>
          </a:r>
          <a:endParaRPr lang="en-US" dirty="0"/>
        </a:p>
      </dgm:t>
      <dgm:extLst/>
    </dgm:pt>
    <dgm:pt modelId="{92DFCBC7-BC14-4697-8ECD-BF0D5B1EDA3B}" type="parTrans" cxnId="{7D461F02-AB37-447A-AC6B-D31C4D2EC6A9}">
      <dgm:prSet/>
      <dgm:spPr/>
      <dgm:t>
        <a:bodyPr/>
        <a:lstStyle/>
        <a:p>
          <a:endParaRPr lang="en-US"/>
        </a:p>
      </dgm:t>
    </dgm:pt>
    <dgm:pt modelId="{87E3C0DB-7BEE-424E-8E11-B838D238D595}" type="sibTrans" cxnId="{7D461F02-AB37-447A-AC6B-D31C4D2EC6A9}">
      <dgm:prSet/>
      <dgm:spPr/>
      <dgm:t>
        <a:bodyPr/>
        <a:lstStyle/>
        <a:p>
          <a:endParaRPr lang="en-US"/>
        </a:p>
      </dgm:t>
    </dgm:pt>
    <dgm:pt modelId="{C111C18A-FD96-4E63-821A-54D70D8DC65F}">
      <dgm:prSet phldrT="[Text]"/>
      <dgm:spPr/>
      <dgm:t>
        <a:bodyPr/>
        <a:lstStyle/>
        <a:p>
          <a:r>
            <a:rPr lang="en-US" dirty="0"/>
            <a:t>Task 1</a:t>
          </a:r>
        </a:p>
      </dgm:t>
    </dgm:pt>
    <dgm:pt modelId="{83BE74EF-FAB4-45A2-BBED-7CD5259AB210}" type="parTrans" cxnId="{FFD8B471-C98F-4DB5-8DE3-2AB7E896ADD5}">
      <dgm:prSet/>
      <dgm:spPr/>
      <dgm:t>
        <a:bodyPr/>
        <a:lstStyle/>
        <a:p>
          <a:endParaRPr lang="en-US"/>
        </a:p>
      </dgm:t>
    </dgm:pt>
    <dgm:pt modelId="{B4F34DE2-2DAE-4F88-8C78-BD8892EBF4FF}" type="sibTrans" cxnId="{FFD8B471-C98F-4DB5-8DE3-2AB7E896ADD5}">
      <dgm:prSet/>
      <dgm:spPr/>
      <dgm:t>
        <a:bodyPr/>
        <a:lstStyle/>
        <a:p>
          <a:endParaRPr lang="en-US"/>
        </a:p>
      </dgm:t>
    </dgm:pt>
    <dgm:pt modelId="{33EAD35F-38F2-4CB7-9A6D-B04FFD8A51FD}">
      <dgm:prSet phldrT="[Text]"/>
      <dgm:spPr/>
      <dgm:t>
        <a:bodyPr/>
        <a:lstStyle/>
        <a:p>
          <a:r>
            <a:rPr lang="en-US" dirty="0"/>
            <a:t>Task 2</a:t>
          </a:r>
        </a:p>
      </dgm:t>
    </dgm:pt>
    <dgm:pt modelId="{81FE7DB1-4BFC-4407-80A9-E5514E94C61D}" type="parTrans" cxnId="{FAC3D40F-8E66-452D-9CA4-C2871F2D10EF}">
      <dgm:prSet/>
      <dgm:spPr/>
      <dgm:t>
        <a:bodyPr/>
        <a:lstStyle/>
        <a:p>
          <a:endParaRPr lang="en-US"/>
        </a:p>
      </dgm:t>
    </dgm:pt>
    <dgm:pt modelId="{4B66B839-1910-459B-92B2-14846EBA7A70}" type="sibTrans" cxnId="{FAC3D40F-8E66-452D-9CA4-C2871F2D10EF}">
      <dgm:prSet/>
      <dgm:spPr/>
      <dgm:t>
        <a:bodyPr/>
        <a:lstStyle/>
        <a:p>
          <a:endParaRPr lang="en-US"/>
        </a:p>
      </dgm:t>
    </dgm:pt>
    <dgm:pt modelId="{3C67E77D-62FA-499D-B5E6-E79A091C5267}">
      <dgm:prSet phldrT="[Text]"/>
      <dgm:spPr/>
      <dgm:t>
        <a:bodyPr/>
        <a:lstStyle/>
        <a:p>
          <a:r>
            <a:rPr lang="en-US" dirty="0"/>
            <a:t>Group B</a:t>
          </a:r>
        </a:p>
      </dgm:t>
    </dgm:pt>
    <dgm:pt modelId="{5337D229-E330-4525-B0FA-14EC5A80604A}" type="parTrans" cxnId="{32AA6160-4426-4C4D-93AE-E2F474E37AD9}">
      <dgm:prSet/>
      <dgm:spPr/>
      <dgm:t>
        <a:bodyPr/>
        <a:lstStyle/>
        <a:p>
          <a:endParaRPr lang="en-US"/>
        </a:p>
      </dgm:t>
    </dgm:pt>
    <dgm:pt modelId="{C056AC5D-B04E-4376-A1CB-3EAB7BE5AF5B}" type="sibTrans" cxnId="{32AA6160-4426-4C4D-93AE-E2F474E37AD9}">
      <dgm:prSet/>
      <dgm:spPr/>
      <dgm:t>
        <a:bodyPr/>
        <a:lstStyle/>
        <a:p>
          <a:endParaRPr lang="en-US"/>
        </a:p>
      </dgm:t>
    </dgm:pt>
    <dgm:pt modelId="{D6510970-8F9C-4B45-A0F3-6ACB9AA76D40}">
      <dgm:prSet phldrT="[Text]"/>
      <dgm:spPr/>
      <dgm:t>
        <a:bodyPr/>
        <a:lstStyle/>
        <a:p>
          <a:r>
            <a:rPr lang="en-US" dirty="0"/>
            <a:t>Task 1</a:t>
          </a:r>
        </a:p>
      </dgm:t>
    </dgm:pt>
    <dgm:pt modelId="{7A9FC291-2B6A-4475-8B09-917F9F09E3AB}" type="parTrans" cxnId="{C6E7222A-5F84-456A-9806-D51868FAF8A9}">
      <dgm:prSet/>
      <dgm:spPr/>
      <dgm:t>
        <a:bodyPr/>
        <a:lstStyle/>
        <a:p>
          <a:endParaRPr lang="en-US"/>
        </a:p>
      </dgm:t>
    </dgm:pt>
    <dgm:pt modelId="{4B87F32C-3630-48F2-9114-4262C0BEEA9E}" type="sibTrans" cxnId="{C6E7222A-5F84-456A-9806-D51868FAF8A9}">
      <dgm:prSet/>
      <dgm:spPr/>
      <dgm:t>
        <a:bodyPr/>
        <a:lstStyle/>
        <a:p>
          <a:endParaRPr lang="en-US"/>
        </a:p>
      </dgm:t>
    </dgm:pt>
    <dgm:pt modelId="{709ED9DC-E391-4C6C-B788-93F1C2EFB6FD}">
      <dgm:prSet phldrT="[Text]"/>
      <dgm:spPr/>
      <dgm:t>
        <a:bodyPr/>
        <a:lstStyle/>
        <a:p>
          <a:r>
            <a:rPr lang="en-US" dirty="0"/>
            <a:t>Task 2</a:t>
          </a:r>
        </a:p>
      </dgm:t>
    </dgm:pt>
    <dgm:pt modelId="{B5FA6CF0-E0A0-46A0-93C9-B722B31A8A9C}" type="parTrans" cxnId="{78E3C3B3-FD19-41A6-A9CC-BB3375A6FF81}">
      <dgm:prSet/>
      <dgm:spPr/>
      <dgm:t>
        <a:bodyPr/>
        <a:lstStyle/>
        <a:p>
          <a:endParaRPr lang="en-US"/>
        </a:p>
      </dgm:t>
    </dgm:pt>
    <dgm:pt modelId="{F3C03C29-D7FF-4D61-8D75-8B75B2F589EC}" type="sibTrans" cxnId="{78E3C3B3-FD19-41A6-A9CC-BB3375A6FF81}">
      <dgm:prSet/>
      <dgm:spPr/>
      <dgm:t>
        <a:bodyPr/>
        <a:lstStyle/>
        <a:p>
          <a:endParaRPr lang="en-US"/>
        </a:p>
      </dgm:t>
    </dgm:pt>
    <dgm:pt modelId="{CC6B7442-0B72-4EF2-9F13-1325B51AFF9F}">
      <dgm:prSet phldrT="[Text]"/>
      <dgm:spPr/>
      <dgm:t>
        <a:bodyPr/>
        <a:lstStyle/>
        <a:p>
          <a:r>
            <a:rPr lang="en-US" dirty="0"/>
            <a:t>Group C</a:t>
          </a:r>
        </a:p>
      </dgm:t>
    </dgm:pt>
    <dgm:pt modelId="{E3D139E0-5DC2-4F8E-9F8F-B3F0EBCD4689}" type="parTrans" cxnId="{102D6D4D-90C9-40F4-A001-35DCC329B127}">
      <dgm:prSet/>
      <dgm:spPr/>
      <dgm:t>
        <a:bodyPr/>
        <a:lstStyle/>
        <a:p>
          <a:endParaRPr lang="en-US"/>
        </a:p>
      </dgm:t>
    </dgm:pt>
    <dgm:pt modelId="{FF80E1BA-0D6F-4EE8-9640-892A5897DBCD}" type="sibTrans" cxnId="{102D6D4D-90C9-40F4-A001-35DCC329B127}">
      <dgm:prSet/>
      <dgm:spPr/>
      <dgm:t>
        <a:bodyPr/>
        <a:lstStyle/>
        <a:p>
          <a:endParaRPr lang="en-US"/>
        </a:p>
      </dgm:t>
    </dgm:pt>
    <dgm:pt modelId="{FE0A3CAE-D039-42F2-AF12-1E6F6793A633}">
      <dgm:prSet phldrT="[Text]"/>
      <dgm:spPr/>
      <dgm:t>
        <a:bodyPr/>
        <a:lstStyle/>
        <a:p>
          <a:r>
            <a:rPr lang="en-US" dirty="0"/>
            <a:t>Task 1</a:t>
          </a:r>
        </a:p>
      </dgm:t>
    </dgm:pt>
    <dgm:pt modelId="{7E2ED2D1-AFF4-4DED-BB53-30A310825CE2}" type="parTrans" cxnId="{A6FB3C49-AB75-4315-BB6B-886AA454F16F}">
      <dgm:prSet/>
      <dgm:spPr/>
      <dgm:t>
        <a:bodyPr/>
        <a:lstStyle/>
        <a:p>
          <a:endParaRPr lang="en-US"/>
        </a:p>
      </dgm:t>
    </dgm:pt>
    <dgm:pt modelId="{417BDEF2-191B-4000-BDE8-D3D22A51FCF3}" type="sibTrans" cxnId="{A6FB3C49-AB75-4315-BB6B-886AA454F16F}">
      <dgm:prSet/>
      <dgm:spPr/>
      <dgm:t>
        <a:bodyPr/>
        <a:lstStyle/>
        <a:p>
          <a:endParaRPr lang="en-US"/>
        </a:p>
      </dgm:t>
    </dgm:pt>
    <dgm:pt modelId="{ED5DCCC5-BCA8-4491-AA37-BAF153ECA184}" type="pres">
      <dgm:prSet presAssocID="{90119837-5B71-4D44-BB01-DB0B084933C8}" presName="linear" presStyleCnt="0">
        <dgm:presLayoutVars>
          <dgm:animLvl val="lvl"/>
          <dgm:resizeHandles val="exact"/>
        </dgm:presLayoutVars>
      </dgm:prSet>
      <dgm:spPr/>
    </dgm:pt>
    <dgm:pt modelId="{A9DD881E-A532-414B-870C-8ADE2076F78C}" type="pres">
      <dgm:prSet presAssocID="{477D14C5-CED9-4CFC-B338-DFB0C8090B9F}" presName="parentText" presStyleLbl="node1" presStyleIdx="0" presStyleCnt="3">
        <dgm:presLayoutVars>
          <dgm:chMax val="0"/>
          <dgm:bulletEnabled val="1"/>
        </dgm:presLayoutVars>
      </dgm:prSet>
      <dgm:spPr/>
    </dgm:pt>
    <dgm:pt modelId="{CD5F6E02-AD43-4E7A-935B-DDF5D6C74800}" type="pres">
      <dgm:prSet presAssocID="{477D14C5-CED9-4CFC-B338-DFB0C8090B9F}" presName="childText" presStyleLbl="revTx" presStyleIdx="0" presStyleCnt="3">
        <dgm:presLayoutVars>
          <dgm:bulletEnabled val="1"/>
        </dgm:presLayoutVars>
      </dgm:prSet>
      <dgm:spPr/>
    </dgm:pt>
    <dgm:pt modelId="{81203336-F3DE-4B3A-BCF4-0F68C23AC2BB}" type="pres">
      <dgm:prSet presAssocID="{3C67E77D-62FA-499D-B5E6-E79A091C5267}" presName="parentText" presStyleLbl="node1" presStyleIdx="1" presStyleCnt="3">
        <dgm:presLayoutVars>
          <dgm:chMax val="0"/>
          <dgm:bulletEnabled val="1"/>
        </dgm:presLayoutVars>
      </dgm:prSet>
      <dgm:spPr/>
    </dgm:pt>
    <dgm:pt modelId="{782956A5-ADC8-4959-B856-589B9D9B9635}" type="pres">
      <dgm:prSet presAssocID="{3C67E77D-62FA-499D-B5E6-E79A091C5267}" presName="childText" presStyleLbl="revTx" presStyleIdx="1" presStyleCnt="3">
        <dgm:presLayoutVars>
          <dgm:bulletEnabled val="1"/>
        </dgm:presLayoutVars>
      </dgm:prSet>
      <dgm:spPr/>
    </dgm:pt>
    <dgm:pt modelId="{D64CB5D5-837D-47FC-9E42-A26D800BC695}" type="pres">
      <dgm:prSet presAssocID="{CC6B7442-0B72-4EF2-9F13-1325B51AFF9F}" presName="parentText" presStyleLbl="node1" presStyleIdx="2" presStyleCnt="3">
        <dgm:presLayoutVars>
          <dgm:chMax val="0"/>
          <dgm:bulletEnabled val="1"/>
        </dgm:presLayoutVars>
      </dgm:prSet>
      <dgm:spPr/>
    </dgm:pt>
    <dgm:pt modelId="{08B7B17B-8600-44B0-B235-389E5D71D804}" type="pres">
      <dgm:prSet presAssocID="{CC6B7442-0B72-4EF2-9F13-1325B51AFF9F}" presName="childText" presStyleLbl="revTx" presStyleIdx="2" presStyleCnt="3">
        <dgm:presLayoutVars>
          <dgm:bulletEnabled val="1"/>
        </dgm:presLayoutVars>
      </dgm:prSet>
      <dgm:spPr/>
    </dgm:pt>
  </dgm:ptLst>
  <dgm:cxnLst>
    <dgm:cxn modelId="{7D461F02-AB37-447A-AC6B-D31C4D2EC6A9}" srcId="{90119837-5B71-4D44-BB01-DB0B084933C8}" destId="{477D14C5-CED9-4CFC-B338-DFB0C8090B9F}" srcOrd="0" destOrd="0" parTransId="{92DFCBC7-BC14-4697-8ECD-BF0D5B1EDA3B}" sibTransId="{87E3C0DB-7BEE-424E-8E11-B838D238D595}"/>
    <dgm:cxn modelId="{FAC3D40F-8E66-452D-9CA4-C2871F2D10EF}" srcId="{477D14C5-CED9-4CFC-B338-DFB0C8090B9F}" destId="{33EAD35F-38F2-4CB7-9A6D-B04FFD8A51FD}" srcOrd="1" destOrd="0" parTransId="{81FE7DB1-4BFC-4407-80A9-E5514E94C61D}" sibTransId="{4B66B839-1910-459B-92B2-14846EBA7A70}"/>
    <dgm:cxn modelId="{C6E7222A-5F84-456A-9806-D51868FAF8A9}" srcId="{3C67E77D-62FA-499D-B5E6-E79A091C5267}" destId="{D6510970-8F9C-4B45-A0F3-6ACB9AA76D40}" srcOrd="0" destOrd="0" parTransId="{7A9FC291-2B6A-4475-8B09-917F9F09E3AB}" sibTransId="{4B87F32C-3630-48F2-9114-4262C0BEEA9E}"/>
    <dgm:cxn modelId="{AB09493F-37CB-481D-BE1C-7A521AC3963B}" type="presOf" srcId="{477D14C5-CED9-4CFC-B338-DFB0C8090B9F}" destId="{A9DD881E-A532-414B-870C-8ADE2076F78C}" srcOrd="0" destOrd="0" presId="urn:microsoft.com/office/officeart/2005/8/layout/vList2"/>
    <dgm:cxn modelId="{32AA6160-4426-4C4D-93AE-E2F474E37AD9}" srcId="{90119837-5B71-4D44-BB01-DB0B084933C8}" destId="{3C67E77D-62FA-499D-B5E6-E79A091C5267}" srcOrd="1" destOrd="0" parTransId="{5337D229-E330-4525-B0FA-14EC5A80604A}" sibTransId="{C056AC5D-B04E-4376-A1CB-3EAB7BE5AF5B}"/>
    <dgm:cxn modelId="{A677E445-9D5B-4C26-A5C5-42BF01249F61}" type="presOf" srcId="{709ED9DC-E391-4C6C-B788-93F1C2EFB6FD}" destId="{782956A5-ADC8-4959-B856-589B9D9B9635}" srcOrd="0" destOrd="1" presId="urn:microsoft.com/office/officeart/2005/8/layout/vList2"/>
    <dgm:cxn modelId="{A6FB3C49-AB75-4315-BB6B-886AA454F16F}" srcId="{CC6B7442-0B72-4EF2-9F13-1325B51AFF9F}" destId="{FE0A3CAE-D039-42F2-AF12-1E6F6793A633}" srcOrd="0" destOrd="0" parTransId="{7E2ED2D1-AFF4-4DED-BB53-30A310825CE2}" sibTransId="{417BDEF2-191B-4000-BDE8-D3D22A51FCF3}"/>
    <dgm:cxn modelId="{102D6D4D-90C9-40F4-A001-35DCC329B127}" srcId="{90119837-5B71-4D44-BB01-DB0B084933C8}" destId="{CC6B7442-0B72-4EF2-9F13-1325B51AFF9F}" srcOrd="2" destOrd="0" parTransId="{E3D139E0-5DC2-4F8E-9F8F-B3F0EBCD4689}" sibTransId="{FF80E1BA-0D6F-4EE8-9640-892A5897DBCD}"/>
    <dgm:cxn modelId="{FFD8B471-C98F-4DB5-8DE3-2AB7E896ADD5}" srcId="{477D14C5-CED9-4CFC-B338-DFB0C8090B9F}" destId="{C111C18A-FD96-4E63-821A-54D70D8DC65F}" srcOrd="0" destOrd="0" parTransId="{83BE74EF-FAB4-45A2-BBED-7CD5259AB210}" sibTransId="{B4F34DE2-2DAE-4F88-8C78-BD8892EBF4FF}"/>
    <dgm:cxn modelId="{F3770B74-60B7-438A-9C14-87FF95D04624}" type="presOf" srcId="{FE0A3CAE-D039-42F2-AF12-1E6F6793A633}" destId="{08B7B17B-8600-44B0-B235-389E5D71D804}" srcOrd="0" destOrd="0" presId="urn:microsoft.com/office/officeart/2005/8/layout/vList2"/>
    <dgm:cxn modelId="{87AD0085-41E8-4E29-BBED-9D1036577237}" type="presOf" srcId="{C111C18A-FD96-4E63-821A-54D70D8DC65F}" destId="{CD5F6E02-AD43-4E7A-935B-DDF5D6C74800}" srcOrd="0" destOrd="0" presId="urn:microsoft.com/office/officeart/2005/8/layout/vList2"/>
    <dgm:cxn modelId="{85B80D8C-EBB2-4A80-BB6C-93E30B69F4BB}" type="presOf" srcId="{33EAD35F-38F2-4CB7-9A6D-B04FFD8A51FD}" destId="{CD5F6E02-AD43-4E7A-935B-DDF5D6C74800}" srcOrd="0" destOrd="1" presId="urn:microsoft.com/office/officeart/2005/8/layout/vList2"/>
    <dgm:cxn modelId="{E2EE33AC-3CDB-41AB-99D0-EE89822B0377}" type="presOf" srcId="{90119837-5B71-4D44-BB01-DB0B084933C8}" destId="{ED5DCCC5-BCA8-4491-AA37-BAF153ECA184}" srcOrd="0" destOrd="0" presId="urn:microsoft.com/office/officeart/2005/8/layout/vList2"/>
    <dgm:cxn modelId="{78E3C3B3-FD19-41A6-A9CC-BB3375A6FF81}" srcId="{3C67E77D-62FA-499D-B5E6-E79A091C5267}" destId="{709ED9DC-E391-4C6C-B788-93F1C2EFB6FD}" srcOrd="1" destOrd="0" parTransId="{B5FA6CF0-E0A0-46A0-93C9-B722B31A8A9C}" sibTransId="{F3C03C29-D7FF-4D61-8D75-8B75B2F589EC}"/>
    <dgm:cxn modelId="{DC6E05B4-83E9-4C3F-9822-9E1D41C41D9E}" type="presOf" srcId="{CC6B7442-0B72-4EF2-9F13-1325B51AFF9F}" destId="{D64CB5D5-837D-47FC-9E42-A26D800BC695}" srcOrd="0" destOrd="0" presId="urn:microsoft.com/office/officeart/2005/8/layout/vList2"/>
    <dgm:cxn modelId="{80D369CF-62F1-4541-AEE2-AB29E5A204FB}" type="presOf" srcId="{3C67E77D-62FA-499D-B5E6-E79A091C5267}" destId="{81203336-F3DE-4B3A-BCF4-0F68C23AC2BB}" srcOrd="0" destOrd="0" presId="urn:microsoft.com/office/officeart/2005/8/layout/vList2"/>
    <dgm:cxn modelId="{44946EF3-425E-42C8-A6FB-ABA83804B586}" type="presOf" srcId="{D6510970-8F9C-4B45-A0F3-6ACB9AA76D40}" destId="{782956A5-ADC8-4959-B856-589B9D9B9635}" srcOrd="0" destOrd="0" presId="urn:microsoft.com/office/officeart/2005/8/layout/vList2"/>
    <dgm:cxn modelId="{8ED8745E-70AE-4940-BBB9-FB6376BDA0D9}" type="presParOf" srcId="{ED5DCCC5-BCA8-4491-AA37-BAF153ECA184}" destId="{A9DD881E-A532-414B-870C-8ADE2076F78C}" srcOrd="0" destOrd="0" presId="urn:microsoft.com/office/officeart/2005/8/layout/vList2"/>
    <dgm:cxn modelId="{31CF7A1A-6E4D-4D10-861C-4FF0D37EB7F8}" type="presParOf" srcId="{ED5DCCC5-BCA8-4491-AA37-BAF153ECA184}" destId="{CD5F6E02-AD43-4E7A-935B-DDF5D6C74800}" srcOrd="1" destOrd="0" presId="urn:microsoft.com/office/officeart/2005/8/layout/vList2"/>
    <dgm:cxn modelId="{9126909B-F016-45D1-8092-6C3135AB4C8A}" type="presParOf" srcId="{ED5DCCC5-BCA8-4491-AA37-BAF153ECA184}" destId="{81203336-F3DE-4B3A-BCF4-0F68C23AC2BB}" srcOrd="2" destOrd="0" presId="urn:microsoft.com/office/officeart/2005/8/layout/vList2"/>
    <dgm:cxn modelId="{730D2F2D-B4CA-4D4B-834E-CF6050C80AD0}" type="presParOf" srcId="{ED5DCCC5-BCA8-4491-AA37-BAF153ECA184}" destId="{782956A5-ADC8-4959-B856-589B9D9B9635}" srcOrd="3" destOrd="0" presId="urn:microsoft.com/office/officeart/2005/8/layout/vList2"/>
    <dgm:cxn modelId="{4902803D-CBF9-4D0B-9ABD-A3F2B1110870}" type="presParOf" srcId="{ED5DCCC5-BCA8-4491-AA37-BAF153ECA184}" destId="{D64CB5D5-837D-47FC-9E42-A26D800BC695}" srcOrd="4" destOrd="0" presId="urn:microsoft.com/office/officeart/2005/8/layout/vList2"/>
    <dgm:cxn modelId="{23FA2328-0584-487D-931D-ED8370AFC6E0}" type="presParOf" srcId="{ED5DCCC5-BCA8-4491-AA37-BAF153ECA184}" destId="{08B7B17B-8600-44B0-B235-389E5D71D804}"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DD881E-A532-414B-870C-8ADE2076F78C}">
      <dsp:nvSpPr>
        <dsp:cNvPr id="0" name=""/>
        <dsp:cNvSpPr/>
      </dsp:nvSpPr>
      <dsp:spPr>
        <a:xfrm>
          <a:off x="0" y="14100"/>
          <a:ext cx="4419600" cy="719549"/>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Group A</a:t>
          </a:r>
          <a:endParaRPr lang="en-US" sz="3000" kern="1200" dirty="0"/>
        </a:p>
      </dsp:txBody>
      <dsp:txXfrm>
        <a:off x="35125" y="49225"/>
        <a:ext cx="4349350" cy="649299"/>
      </dsp:txXfrm>
    </dsp:sp>
    <dsp:sp modelId="{CD5F6E02-AD43-4E7A-935B-DDF5D6C74800}">
      <dsp:nvSpPr>
        <dsp:cNvPr id="0" name=""/>
        <dsp:cNvSpPr/>
      </dsp:nvSpPr>
      <dsp:spPr>
        <a:xfrm>
          <a:off x="0" y="733650"/>
          <a:ext cx="4419600" cy="791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22"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Task 1</a:t>
          </a:r>
        </a:p>
        <a:p>
          <a:pPr marL="228600" lvl="1" indent="-228600" algn="l" defTabSz="1022350">
            <a:lnSpc>
              <a:spcPct val="90000"/>
            </a:lnSpc>
            <a:spcBef>
              <a:spcPct val="0"/>
            </a:spcBef>
            <a:spcAft>
              <a:spcPct val="20000"/>
            </a:spcAft>
            <a:buChar char="•"/>
          </a:pPr>
          <a:r>
            <a:rPr lang="en-US" sz="2300" kern="1200" dirty="0"/>
            <a:t>Task 2</a:t>
          </a:r>
        </a:p>
      </dsp:txBody>
      <dsp:txXfrm>
        <a:off x="0" y="733650"/>
        <a:ext cx="4419600" cy="791774"/>
      </dsp:txXfrm>
    </dsp:sp>
    <dsp:sp modelId="{81203336-F3DE-4B3A-BCF4-0F68C23AC2BB}">
      <dsp:nvSpPr>
        <dsp:cNvPr id="0" name=""/>
        <dsp:cNvSpPr/>
      </dsp:nvSpPr>
      <dsp:spPr>
        <a:xfrm>
          <a:off x="0" y="1525425"/>
          <a:ext cx="4419600" cy="719549"/>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Group B</a:t>
          </a:r>
        </a:p>
      </dsp:txBody>
      <dsp:txXfrm>
        <a:off x="35125" y="1560550"/>
        <a:ext cx="4349350" cy="649299"/>
      </dsp:txXfrm>
    </dsp:sp>
    <dsp:sp modelId="{782956A5-ADC8-4959-B856-589B9D9B9635}">
      <dsp:nvSpPr>
        <dsp:cNvPr id="0" name=""/>
        <dsp:cNvSpPr/>
      </dsp:nvSpPr>
      <dsp:spPr>
        <a:xfrm>
          <a:off x="0" y="2244975"/>
          <a:ext cx="4419600" cy="791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22"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Task 1</a:t>
          </a:r>
        </a:p>
        <a:p>
          <a:pPr marL="228600" lvl="1" indent="-228600" algn="l" defTabSz="1022350">
            <a:lnSpc>
              <a:spcPct val="90000"/>
            </a:lnSpc>
            <a:spcBef>
              <a:spcPct val="0"/>
            </a:spcBef>
            <a:spcAft>
              <a:spcPct val="20000"/>
            </a:spcAft>
            <a:buChar char="•"/>
          </a:pPr>
          <a:r>
            <a:rPr lang="en-US" sz="2300" kern="1200" dirty="0"/>
            <a:t>Task 2</a:t>
          </a:r>
        </a:p>
      </dsp:txBody>
      <dsp:txXfrm>
        <a:off x="0" y="2244975"/>
        <a:ext cx="4419600" cy="791774"/>
      </dsp:txXfrm>
    </dsp:sp>
    <dsp:sp modelId="{D64CB5D5-837D-47FC-9E42-A26D800BC695}">
      <dsp:nvSpPr>
        <dsp:cNvPr id="0" name=""/>
        <dsp:cNvSpPr/>
      </dsp:nvSpPr>
      <dsp:spPr>
        <a:xfrm>
          <a:off x="0" y="3036749"/>
          <a:ext cx="4419600" cy="719549"/>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Group C</a:t>
          </a:r>
        </a:p>
      </dsp:txBody>
      <dsp:txXfrm>
        <a:off x="35125" y="3071874"/>
        <a:ext cx="4349350" cy="649299"/>
      </dsp:txXfrm>
    </dsp:sp>
    <dsp:sp modelId="{08B7B17B-8600-44B0-B235-389E5D71D804}">
      <dsp:nvSpPr>
        <dsp:cNvPr id="0" name=""/>
        <dsp:cNvSpPr/>
      </dsp:nvSpPr>
      <dsp:spPr>
        <a:xfrm>
          <a:off x="0" y="3756300"/>
          <a:ext cx="4419600" cy="49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22"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Task 1</a:t>
          </a:r>
        </a:p>
      </dsp:txBody>
      <dsp:txXfrm>
        <a:off x="0" y="3756300"/>
        <a:ext cx="4419600" cy="4968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9993CF-5321-4BC2-942E-63C1AEDE19F4}" type="datetimeFigureOut">
              <a:rPr lang="en-GB" smtClean="0"/>
              <a:t>26/10/2018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986B1B-EA57-44A7-9221-0CFD787902BD}" type="slidenum">
              <a:rPr lang="en-GB" smtClean="0"/>
              <a:t>‹#›</a:t>
            </a:fld>
            <a:endParaRPr lang="en-GB"/>
          </a:p>
        </p:txBody>
      </p:sp>
    </p:spTree>
    <p:extLst>
      <p:ext uri="{BB962C8B-B14F-4D97-AF65-F5344CB8AC3E}">
        <p14:creationId xmlns:p14="http://schemas.microsoft.com/office/powerpoint/2010/main" val="29294109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www.disa.mil/"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36181282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Centralized </a:t>
            </a:r>
            <a:r>
              <a:rPr lang="en-US" dirty="0"/>
              <a:t>admin</a:t>
            </a:r>
          </a:p>
          <a:p>
            <a:r>
              <a:rPr lang="en-US" dirty="0"/>
              <a:t>https://docs.microsoft.com/en-us/powershell/scripting/setup/winrmsecurity?view=powershell-5.1</a:t>
            </a:r>
          </a:p>
          <a:p>
            <a:r>
              <a:rPr lang="en-US" dirty="0"/>
              <a:t>https://blogs.technet.microsoft.com/ashleymcglone/2016/06/29/whos-afraid-of-powershell-security</a:t>
            </a:r>
          </a:p>
          <a:p>
            <a:r>
              <a:rPr lang="en-US" dirty="0"/>
              <a:t>https://github.com/psconfeu/2017/tree/master/David%20das%20Neves/PSConfEU17_Security_Preconf</a:t>
            </a:r>
          </a:p>
          <a:p>
            <a:r>
              <a:rPr lang="en-US" dirty="0"/>
              <a:t>https://blogs.msdn.microsoft.com/daviddasneves/2017/05/25/powershell-security-at-enterprise-customers/</a:t>
            </a:r>
          </a:p>
          <a:p>
            <a:r>
              <a:rPr lang="en-US" dirty="0"/>
              <a:t>https://vimeo.com/17649459</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3666626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Windows PowerShell supports remote computing by using various technologies, including WMI, RPC, and WS-Management.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10829287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https://4sysops.com/archives/enable-powershell-remoting/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21191788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 dude own a DC thru jpg, </a:t>
            </a:r>
            <a:r>
              <a:rPr lang="en-US" dirty="0" err="1"/>
              <a:t>sql</a:t>
            </a:r>
            <a:r>
              <a:rPr lang="en-US" dirty="0"/>
              <a:t> server and a stolen token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41756722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7263780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29125718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https://www.symantec.com/connect/blogs/powershell-threats-surge-954-percent-analyzed-scripts-were-malicious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3484584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https://www.youtube.com/watch?v=BMreZZ1cgFI</a:t>
            </a:r>
          </a:p>
          <a:p>
            <a:r>
              <a:rPr lang="en-US" dirty="0"/>
              <a:t>https://docs.microsoft.com/en-us/powershell/scripting/setup/winrmsecurity?view=powershell-5.1</a:t>
            </a:r>
          </a:p>
          <a:p>
            <a:r>
              <a:rPr lang="en-US" dirty="0"/>
              <a:t>https://blogs.technet.microsoft.com/ashleymcglone/2016/06/29/whos-afraid-of-powershell-security</a:t>
            </a:r>
          </a:p>
          <a:p>
            <a:r>
              <a:rPr lang="en-US" dirty="0"/>
              <a:t>https://github.com/psconfeu/2017/tree/master/David%20das%20Neves/PSConfEU17_Security_Preconf</a:t>
            </a:r>
          </a:p>
          <a:p>
            <a:r>
              <a:rPr lang="en-US" dirty="0"/>
              <a:t>https://blogs.msdn.microsoft.com/daviddasneves/2017/05/25/powershell-security-at-enterprise-customers/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4947190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https://blogs.msdn.microsoft.com/powershell/2016/09/27/powershell-security-at-derbycon/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469357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Assume breach</a:t>
            </a:r>
          </a:p>
          <a:p>
            <a:pPr fontAlgn="base"/>
            <a:r>
              <a:rPr lang="en-US" sz="1200" b="0" i="0" kern="1200" dirty="0">
                <a:solidFill>
                  <a:schemeClr val="tx1"/>
                </a:solidFill>
                <a:effectLst/>
                <a:latin typeface="+mn-lt"/>
                <a:ea typeface="+mn-ea"/>
                <a:cs typeface="+mn-cs"/>
              </a:rPr>
              <a:t>Rob’s slide</a:t>
            </a:r>
          </a:p>
          <a:p>
            <a:pPr fontAlgn="base"/>
            <a:r>
              <a:rPr lang="en-US" sz="1200" b="0" i="0" kern="1200" dirty="0">
                <a:solidFill>
                  <a:schemeClr val="tx1"/>
                </a:solidFill>
                <a:effectLst/>
                <a:latin typeface="+mn-lt"/>
                <a:ea typeface="+mn-ea"/>
                <a:cs typeface="+mn-cs"/>
              </a:rPr>
              <a:t>https://blogs.msdn.microsoft.com/powershell/2017/04/10/a-comparison-of-shell-and-scripting-language-security/</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Event Logging – The engine logs audit events of important operational events.</a:t>
            </a:r>
          </a:p>
          <a:p>
            <a:pPr fontAlgn="base"/>
            <a:r>
              <a:rPr lang="en-US" sz="1200" b="0" i="0" kern="1200" dirty="0">
                <a:solidFill>
                  <a:schemeClr val="tx1"/>
                </a:solidFill>
                <a:effectLst/>
                <a:latin typeface="+mn-lt"/>
                <a:ea typeface="+mn-ea"/>
                <a:cs typeface="+mn-cs"/>
              </a:rPr>
              <a:t>Transcription – The engine logs application inputs and outputs.</a:t>
            </a:r>
          </a:p>
          <a:p>
            <a:pPr fontAlgn="base"/>
            <a:r>
              <a:rPr lang="en-US" sz="1200" b="0" i="0" kern="1200" dirty="0">
                <a:solidFill>
                  <a:schemeClr val="tx1"/>
                </a:solidFill>
                <a:effectLst/>
                <a:latin typeface="+mn-lt"/>
                <a:ea typeface="+mn-ea"/>
                <a:cs typeface="+mn-cs"/>
              </a:rPr>
              <a:t>Dynamic Evaluation Logging – The engine logs the content of all content evaluation, including those generated or composed at runtime.</a:t>
            </a:r>
          </a:p>
          <a:p>
            <a:pPr fontAlgn="base"/>
            <a:r>
              <a:rPr lang="en-US" sz="1200" b="0" i="0" kern="1200" dirty="0">
                <a:solidFill>
                  <a:schemeClr val="tx1"/>
                </a:solidFill>
                <a:effectLst/>
                <a:latin typeface="+mn-lt"/>
                <a:ea typeface="+mn-ea"/>
                <a:cs typeface="+mn-cs"/>
              </a:rPr>
              <a:t>Application Whitelisting – The engine allows enforcement of code integrity / application whitelisting policies, including user-authored documents / scripts.</a:t>
            </a:r>
          </a:p>
          <a:p>
            <a:pPr fontAlgn="base"/>
            <a:r>
              <a:rPr lang="en-US" sz="1200" b="0" i="0" kern="1200" dirty="0">
                <a:solidFill>
                  <a:schemeClr val="tx1"/>
                </a:solidFill>
                <a:effectLst/>
                <a:latin typeface="+mn-lt"/>
                <a:ea typeface="+mn-ea"/>
                <a:cs typeface="+mn-cs"/>
              </a:rPr>
              <a:t>Antimalware Integration – The engine actively integrates with antimalware software to evaluate the safety of code generated at runtime.</a:t>
            </a:r>
          </a:p>
          <a:p>
            <a:pPr fontAlgn="base"/>
            <a:r>
              <a:rPr lang="en-US" sz="1200" b="0" i="0" kern="1200" dirty="0">
                <a:solidFill>
                  <a:schemeClr val="tx1"/>
                </a:solidFill>
                <a:effectLst/>
                <a:latin typeface="+mn-lt"/>
                <a:ea typeface="+mn-ea"/>
                <a:cs typeface="+mn-cs"/>
              </a:rPr>
              <a:t>Local Sandboxing – The engine allows sandboxing of behavior for local and interactive use.</a:t>
            </a:r>
          </a:p>
          <a:p>
            <a:pPr fontAlgn="base"/>
            <a:r>
              <a:rPr lang="en-US" sz="1200" b="0" i="0" kern="1200" dirty="0">
                <a:solidFill>
                  <a:schemeClr val="tx1"/>
                </a:solidFill>
                <a:effectLst/>
                <a:latin typeface="+mn-lt"/>
                <a:ea typeface="+mn-ea"/>
                <a:cs typeface="+mn-cs"/>
              </a:rPr>
              <a:t>Remote Sandboxing – The engine allows sandboxing of behavior when accessed remotely.</a:t>
            </a:r>
          </a:p>
          <a:p>
            <a:pPr fontAlgn="base"/>
            <a:r>
              <a:rPr lang="en-US" sz="1200" b="0" i="0" kern="1200" dirty="0">
                <a:solidFill>
                  <a:schemeClr val="tx1"/>
                </a:solidFill>
                <a:effectLst/>
                <a:latin typeface="+mn-lt"/>
                <a:ea typeface="+mn-ea"/>
                <a:cs typeface="+mn-cs"/>
              </a:rPr>
              <a:t>Untrusted Input Tracking – The engine allows script developers to track and make security decisions based on whether a variable or input was influenced by user input.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2283510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Rob He runs his own company providing PowerShell magic, PowerShell Training and Database DevOps consultancy</a:t>
            </a:r>
            <a:br>
              <a:rPr lang="en-GB" dirty="0"/>
            </a:br>
            <a:br>
              <a:rPr lang="en-GB" dirty="0"/>
            </a:br>
            <a:r>
              <a:rPr lang="en-GB" dirty="0"/>
              <a:t>he’s a speaker and organiser for SQL South West, SQL Saturday Exeter, </a:t>
            </a:r>
            <a:r>
              <a:rPr lang="en-GB" dirty="0" err="1"/>
              <a:t>PSDayUK</a:t>
            </a:r>
            <a:r>
              <a:rPr lang="en-GB" dirty="0"/>
              <a:t>, PSConf.eu, </a:t>
            </a:r>
            <a:r>
              <a:rPr lang="en-GB" dirty="0" err="1"/>
              <a:t>PSConfasia</a:t>
            </a:r>
            <a:r>
              <a:rPr lang="en-GB" dirty="0"/>
              <a:t> and conference volunteer at SQL Bits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42121722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None/>
            </a:pPr>
            <a:r>
              <a:rPr lang="en-US" dirty="0"/>
              <a:t>“The security argument for PowerShell is not that it's impenetrable, but that the API is designed with security in mind, and the PowerShell team itself has an impressive turnaround time when it comes to mitigating vulnerabilities. Ultimately, a quick and measured response is better than believing in total security.” </a:t>
            </a:r>
          </a:p>
          <a:p>
            <a:pPr marL="0" indent="0" algn="r">
              <a:lnSpc>
                <a:spcPct val="150000"/>
              </a:lnSpc>
              <a:buNone/>
            </a:pPr>
            <a:r>
              <a:rPr lang="en-US" dirty="0"/>
              <a:t>~ </a:t>
            </a:r>
            <a:r>
              <a:rPr lang="en-US" b="1" dirty="0"/>
              <a:t>Mathias Jessen, @</a:t>
            </a:r>
            <a:r>
              <a:rPr lang="en-US" b="1" dirty="0" err="1"/>
              <a:t>iisresetme</a:t>
            </a:r>
            <a:endParaRPr lang="en-US" b="1" dirty="0"/>
          </a:p>
          <a:p>
            <a:pPr marL="0" indent="0" algn="r">
              <a:lnSpc>
                <a:spcPct val="150000"/>
              </a:lnSpc>
              <a:buNone/>
            </a:pPr>
            <a:endParaRPr lang="en-US" b="1" dirty="0"/>
          </a:p>
          <a:p>
            <a:pPr marL="0" indent="0" algn="r">
              <a:lnSpc>
                <a:spcPct val="150000"/>
              </a:lnSpc>
              <a:buNone/>
            </a:pPr>
            <a:endParaRPr lang="en-US" b="1"/>
          </a:p>
          <a:p>
            <a:pPr marL="0" indent="0">
              <a:lnSpc>
                <a:spcPct val="150000"/>
              </a:lnSpc>
              <a:buNone/>
            </a:pPr>
            <a:endParaRPr lang="en-US" sz="1600" b="1" dirty="0"/>
          </a:p>
          <a:p>
            <a:pPr marL="0" indent="0">
              <a:lnSpc>
                <a:spcPct val="150000"/>
              </a:lnSpc>
              <a:buNone/>
            </a:pPr>
            <a:endParaRPr lang="en-US" sz="16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4737405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 to dbatools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8894763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3508926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17287355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Azure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7538925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Server 2000 – think “Can SSMS connect?”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1908566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Server 2000 – think “Can SSMS connect?”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40651778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9186612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2327334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2863014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Rob He runs his own company providing PowerShell magic, PowerShell Training and Database DevOps consultancy</a:t>
            </a:r>
            <a:br>
              <a:rPr lang="en-GB" dirty="0"/>
            </a:br>
            <a:br>
              <a:rPr lang="en-GB" dirty="0"/>
            </a:br>
            <a:r>
              <a:rPr lang="en-GB" dirty="0"/>
              <a:t>he’s a speaker and organiser for SQL South West, SQL Saturday Exeter, </a:t>
            </a:r>
            <a:r>
              <a:rPr lang="en-GB" dirty="0" err="1"/>
              <a:t>PSDayUK</a:t>
            </a:r>
            <a:r>
              <a:rPr lang="en-GB" dirty="0"/>
              <a:t>, PSConf.eu, </a:t>
            </a:r>
            <a:r>
              <a:rPr lang="en-GB" dirty="0" err="1"/>
              <a:t>PSConfasia</a:t>
            </a:r>
            <a:r>
              <a:rPr lang="en-GB" dirty="0"/>
              <a:t> and conference volunteer at SQL Bits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3743522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12709559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4556884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24738781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a:t>
            </a:r>
            <a:r>
              <a:rPr lang="en-US" dirty="0" err="1"/>
              <a:t>SqlServer</a:t>
            </a:r>
            <a:r>
              <a:rPr lang="en-US" dirty="0"/>
              <a:t> is successor to SQLPS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2593612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Set some </a:t>
            </a:r>
            <a:r>
              <a:rPr lang="en-US" dirty="0" err="1"/>
              <a:t>vars</a:t>
            </a:r>
            <a:endParaRPr lang="en-US" dirty="0"/>
          </a:p>
          <a:p>
            <a:r>
              <a:rPr lang="en-US" dirty="0"/>
              <a:t>$new = "localhost\sql2016"</a:t>
            </a:r>
          </a:p>
          <a:p>
            <a:r>
              <a:rPr lang="en-US" dirty="0"/>
              <a:t>$old = $instance = "localhost"</a:t>
            </a:r>
          </a:p>
          <a:p>
            <a:r>
              <a:rPr lang="en-US" dirty="0"/>
              <a:t>$</a:t>
            </a:r>
            <a:r>
              <a:rPr lang="en-US" dirty="0" err="1"/>
              <a:t>allservers</a:t>
            </a:r>
            <a:r>
              <a:rPr lang="en-US" dirty="0"/>
              <a:t> = $old, $new</a:t>
            </a:r>
          </a:p>
          <a:p>
            <a:endParaRPr lang="en-US" dirty="0"/>
          </a:p>
          <a:p>
            <a:r>
              <a:rPr lang="en-US" dirty="0"/>
              <a:t># Alternatively, use Registered Servers? </a:t>
            </a:r>
          </a:p>
          <a:p>
            <a:r>
              <a:rPr lang="en-US" dirty="0"/>
              <a:t>Get-</a:t>
            </a:r>
            <a:r>
              <a:rPr lang="en-US" dirty="0" err="1"/>
              <a:t>DbaRegisteredServer</a:t>
            </a:r>
            <a:r>
              <a:rPr lang="en-US" dirty="0"/>
              <a:t> -</a:t>
            </a:r>
            <a:r>
              <a:rPr lang="en-US" dirty="0" err="1"/>
              <a:t>SqlInstance</a:t>
            </a:r>
            <a:r>
              <a:rPr lang="en-US" dirty="0"/>
              <a:t> $instance | Out-</a:t>
            </a:r>
            <a:r>
              <a:rPr lang="en-US" dirty="0" err="1"/>
              <a:t>GridView</a:t>
            </a:r>
            <a:endParaRPr lang="en-US" dirty="0"/>
          </a:p>
          <a:p>
            <a:endParaRPr lang="en-US" dirty="0"/>
          </a:p>
          <a:p>
            <a:r>
              <a:rPr lang="en-US" dirty="0"/>
              <a:t># Quick overview of commands</a:t>
            </a:r>
          </a:p>
          <a:p>
            <a:r>
              <a:rPr lang="en-US" dirty="0"/>
              <a:t>Start-Process https://dbatools.io/commands</a:t>
            </a:r>
          </a:p>
          <a:p>
            <a:endParaRPr lang="en-US" dirty="0"/>
          </a:p>
          <a:p>
            <a:r>
              <a:rPr lang="en-US" dirty="0"/>
              <a:t># You've probably heard about how easy migrations can be with dbatools. Here's an example </a:t>
            </a:r>
          </a:p>
          <a:p>
            <a:r>
              <a:rPr lang="en-US" dirty="0"/>
              <a:t>$</a:t>
            </a:r>
            <a:r>
              <a:rPr lang="en-US" dirty="0" err="1"/>
              <a:t>startDbaMigrationSplat</a:t>
            </a:r>
            <a:r>
              <a:rPr lang="en-US" dirty="0"/>
              <a:t> = @{</a:t>
            </a:r>
          </a:p>
          <a:p>
            <a:r>
              <a:rPr lang="en-US" dirty="0"/>
              <a:t>    Source = $old</a:t>
            </a:r>
          </a:p>
          <a:p>
            <a:r>
              <a:rPr lang="en-US" dirty="0"/>
              <a:t>    Destination = $new</a:t>
            </a:r>
          </a:p>
          <a:p>
            <a:r>
              <a:rPr lang="en-US" dirty="0"/>
              <a:t>    </a:t>
            </a:r>
            <a:r>
              <a:rPr lang="en-US" dirty="0" err="1"/>
              <a:t>BackupRestore</a:t>
            </a:r>
            <a:r>
              <a:rPr lang="en-US" dirty="0"/>
              <a:t> = $true</a:t>
            </a:r>
          </a:p>
          <a:p>
            <a:r>
              <a:rPr lang="en-US" dirty="0"/>
              <a:t>    </a:t>
            </a:r>
            <a:r>
              <a:rPr lang="en-US" dirty="0" err="1"/>
              <a:t>NetworkShare</a:t>
            </a:r>
            <a:r>
              <a:rPr lang="en-US" dirty="0"/>
              <a:t> = 'C:\temp'</a:t>
            </a:r>
          </a:p>
          <a:p>
            <a:r>
              <a:rPr lang="en-US" dirty="0"/>
              <a:t>    </a:t>
            </a:r>
            <a:r>
              <a:rPr lang="en-US" dirty="0" err="1"/>
              <a:t>NoSysDbUserObjects</a:t>
            </a:r>
            <a:r>
              <a:rPr lang="en-US" dirty="0"/>
              <a:t> = $true</a:t>
            </a:r>
          </a:p>
          <a:p>
            <a:r>
              <a:rPr lang="en-US" dirty="0"/>
              <a:t>    </a:t>
            </a:r>
            <a:r>
              <a:rPr lang="en-US" dirty="0" err="1"/>
              <a:t>NoCredentials</a:t>
            </a:r>
            <a:r>
              <a:rPr lang="en-US" dirty="0"/>
              <a:t> = $true</a:t>
            </a:r>
          </a:p>
          <a:p>
            <a:r>
              <a:rPr lang="en-US" dirty="0"/>
              <a:t>    </a:t>
            </a:r>
            <a:r>
              <a:rPr lang="en-US" dirty="0" err="1"/>
              <a:t>NoBackupDevices</a:t>
            </a:r>
            <a:r>
              <a:rPr lang="en-US" dirty="0"/>
              <a:t> = $true</a:t>
            </a:r>
          </a:p>
          <a:p>
            <a:r>
              <a:rPr lang="en-US" dirty="0"/>
              <a:t>    </a:t>
            </a:r>
            <a:r>
              <a:rPr lang="en-US" dirty="0" err="1"/>
              <a:t>NoEndPoints</a:t>
            </a:r>
            <a:r>
              <a:rPr lang="en-US" dirty="0"/>
              <a:t> = $true</a:t>
            </a:r>
          </a:p>
          <a:p>
            <a:r>
              <a:rPr lang="en-US" dirty="0"/>
              <a:t>}</a:t>
            </a:r>
          </a:p>
          <a:p>
            <a:endParaRPr lang="en-US" dirty="0"/>
          </a:p>
          <a:p>
            <a:r>
              <a:rPr lang="en-US" dirty="0"/>
              <a:t>Start-</a:t>
            </a:r>
            <a:r>
              <a:rPr lang="en-US" dirty="0" err="1"/>
              <a:t>DbaMigration</a:t>
            </a:r>
            <a:r>
              <a:rPr lang="en-US" dirty="0"/>
              <a:t> @</a:t>
            </a:r>
            <a:r>
              <a:rPr lang="en-US" dirty="0" err="1"/>
              <a:t>startDbaMigrationSplat</a:t>
            </a:r>
            <a:r>
              <a:rPr lang="en-US" dirty="0"/>
              <a:t> -Force | Select * | Out-</a:t>
            </a:r>
            <a:r>
              <a:rPr lang="en-US" dirty="0" err="1"/>
              <a:t>GridView</a:t>
            </a:r>
            <a:endParaRPr lang="en-US" dirty="0"/>
          </a:p>
          <a:p>
            <a:endParaRPr lang="en-US" dirty="0"/>
          </a:p>
          <a:p>
            <a:r>
              <a:rPr lang="en-US" dirty="0"/>
              <a:t># Use Ola </a:t>
            </a:r>
            <a:r>
              <a:rPr lang="en-US" dirty="0" err="1"/>
              <a:t>Hallengren's</a:t>
            </a:r>
            <a:r>
              <a:rPr lang="en-US" dirty="0"/>
              <a:t> backup script? We can restore an *ENTIRE INSTNACE* with just one line</a:t>
            </a:r>
          </a:p>
          <a:p>
            <a:r>
              <a:rPr lang="en-US" dirty="0"/>
              <a:t>Get-</a:t>
            </a:r>
            <a:r>
              <a:rPr lang="en-US" dirty="0" err="1"/>
              <a:t>ChildItem</a:t>
            </a:r>
            <a:r>
              <a:rPr lang="en-US" dirty="0"/>
              <a:t> -Directory \\workstation\backups\sql2012 | Restore-</a:t>
            </a:r>
            <a:r>
              <a:rPr lang="en-US" dirty="0" err="1"/>
              <a:t>DbaDatabase</a:t>
            </a:r>
            <a:r>
              <a:rPr lang="en-US" dirty="0"/>
              <a:t> -</a:t>
            </a:r>
            <a:r>
              <a:rPr lang="en-US" dirty="0" err="1"/>
              <a:t>SqlInstance</a:t>
            </a:r>
            <a:r>
              <a:rPr lang="en-US" dirty="0"/>
              <a:t> $new</a:t>
            </a:r>
          </a:p>
          <a:p>
            <a:endParaRPr lang="en-US" dirty="0"/>
          </a:p>
          <a:p>
            <a:r>
              <a:rPr lang="en-US" dirty="0"/>
              <a:t># Nowadays, we don't just backup databases. Now, we're backing up logins</a:t>
            </a:r>
          </a:p>
          <a:p>
            <a:r>
              <a:rPr lang="en-US" dirty="0"/>
              <a:t>Export-</a:t>
            </a:r>
            <a:r>
              <a:rPr lang="en-US" dirty="0" err="1"/>
              <a:t>DbaLogin</a:t>
            </a:r>
            <a:r>
              <a:rPr lang="en-US" dirty="0"/>
              <a:t> -</a:t>
            </a:r>
            <a:r>
              <a:rPr lang="en-US" dirty="0" err="1"/>
              <a:t>SqlInstance</a:t>
            </a:r>
            <a:r>
              <a:rPr lang="en-US" dirty="0"/>
              <a:t> $instance -Path C:\temp\logins.sql</a:t>
            </a:r>
          </a:p>
          <a:p>
            <a:r>
              <a:rPr lang="en-US" dirty="0"/>
              <a:t>Invoke-Item C:\temp\logins.sql</a:t>
            </a:r>
          </a:p>
          <a:p>
            <a:endParaRPr lang="en-US" dirty="0"/>
          </a:p>
          <a:p>
            <a:r>
              <a:rPr lang="en-US" dirty="0"/>
              <a:t># And Agent Jobs</a:t>
            </a:r>
          </a:p>
          <a:p>
            <a:r>
              <a:rPr lang="en-US" dirty="0"/>
              <a:t>Get-</a:t>
            </a:r>
            <a:r>
              <a:rPr lang="en-US" dirty="0" err="1"/>
              <a:t>DbaAgentJob</a:t>
            </a:r>
            <a:r>
              <a:rPr lang="en-US" dirty="0"/>
              <a:t> -</a:t>
            </a:r>
            <a:r>
              <a:rPr lang="en-US" dirty="0" err="1"/>
              <a:t>SqlInstance</a:t>
            </a:r>
            <a:r>
              <a:rPr lang="en-US" dirty="0"/>
              <a:t> $old | Export-</a:t>
            </a:r>
            <a:r>
              <a:rPr lang="en-US" dirty="0" err="1"/>
              <a:t>DbaScript</a:t>
            </a:r>
            <a:r>
              <a:rPr lang="en-US" dirty="0"/>
              <a:t> -Path C:\temp\jobs.sql</a:t>
            </a:r>
          </a:p>
          <a:p>
            <a:endParaRPr lang="en-US" dirty="0"/>
          </a:p>
          <a:p>
            <a:r>
              <a:rPr lang="en-US" dirty="0"/>
              <a:t># What if you just want to script out your restore?</a:t>
            </a:r>
          </a:p>
          <a:p>
            <a:r>
              <a:rPr lang="en-US" dirty="0"/>
              <a:t>Get-</a:t>
            </a:r>
            <a:r>
              <a:rPr lang="en-US" dirty="0" err="1"/>
              <a:t>ChildItem</a:t>
            </a:r>
            <a:r>
              <a:rPr lang="en-US" dirty="0"/>
              <a:t> -Directory \\workstation\backups\subset\ | Restore-</a:t>
            </a:r>
            <a:r>
              <a:rPr lang="en-US" dirty="0" err="1"/>
              <a:t>DbaDatabase</a:t>
            </a:r>
            <a:r>
              <a:rPr lang="en-US" dirty="0"/>
              <a:t> -</a:t>
            </a:r>
            <a:r>
              <a:rPr lang="en-US" dirty="0" err="1"/>
              <a:t>SqlInstance</a:t>
            </a:r>
            <a:r>
              <a:rPr lang="en-US" dirty="0"/>
              <a:t> $new -</a:t>
            </a:r>
            <a:r>
              <a:rPr lang="en-US" dirty="0" err="1"/>
              <a:t>OutputScriptOnly</a:t>
            </a:r>
            <a:r>
              <a:rPr lang="en-US" dirty="0"/>
              <a:t> -</a:t>
            </a:r>
            <a:r>
              <a:rPr lang="en-US" dirty="0" err="1"/>
              <a:t>WithReplace</a:t>
            </a:r>
            <a:r>
              <a:rPr lang="en-US" dirty="0"/>
              <a:t> | Out-File -</a:t>
            </a:r>
            <a:r>
              <a:rPr lang="en-US" dirty="0" err="1"/>
              <a:t>Filepath</a:t>
            </a:r>
            <a:r>
              <a:rPr lang="en-US" dirty="0"/>
              <a:t> c:\temp\restore.sql</a:t>
            </a:r>
          </a:p>
          <a:p>
            <a:r>
              <a:rPr lang="en-US" dirty="0"/>
              <a:t>Invoke-Item c:\temp\restore.sql</a:t>
            </a:r>
          </a:p>
          <a:p>
            <a:endParaRPr lang="en-US" dirty="0"/>
          </a:p>
          <a:p>
            <a:endParaRPr lang="en-US" dirty="0"/>
          </a:p>
          <a:p>
            <a:r>
              <a:rPr lang="en-US" dirty="0"/>
              <a:t># Complaint: Already have a library of Profiler templates</a:t>
            </a:r>
          </a:p>
          <a:p>
            <a:r>
              <a:rPr lang="en-US" dirty="0"/>
              <a:t># Answer: Convert them instantly to Sessions (h/t Jonathan </a:t>
            </a:r>
            <a:r>
              <a:rPr lang="en-US" dirty="0" err="1"/>
              <a:t>Kehayias</a:t>
            </a:r>
            <a:r>
              <a:rPr lang="en-US" dirty="0"/>
              <a:t>)</a:t>
            </a:r>
          </a:p>
          <a:p>
            <a:r>
              <a:rPr lang="en-US" dirty="0"/>
              <a:t>Get-</a:t>
            </a:r>
            <a:r>
              <a:rPr lang="en-US" dirty="0" err="1"/>
              <a:t>DbaTrace</a:t>
            </a:r>
            <a:r>
              <a:rPr lang="en-US" dirty="0"/>
              <a:t> -</a:t>
            </a:r>
            <a:r>
              <a:rPr lang="en-US" dirty="0" err="1"/>
              <a:t>SqlInstance</a:t>
            </a:r>
            <a:r>
              <a:rPr lang="en-US" dirty="0"/>
              <a:t> sql2014 | </a:t>
            </a:r>
            <a:r>
              <a:rPr lang="en-US" dirty="0" err="1"/>
              <a:t>ConvertTo-DbaXESession</a:t>
            </a:r>
            <a:r>
              <a:rPr lang="en-US" dirty="0"/>
              <a:t> | Start-</a:t>
            </a:r>
            <a:r>
              <a:rPr lang="en-US" dirty="0" err="1"/>
              <a:t>DbaXESession</a:t>
            </a:r>
            <a:endParaRPr lang="en-US" dirty="0"/>
          </a:p>
          <a:p>
            <a:endParaRPr lang="en-US" dirty="0"/>
          </a:p>
          <a:p>
            <a:r>
              <a:rPr lang="en-US" dirty="0"/>
              <a:t># Easily import</a:t>
            </a:r>
          </a:p>
          <a:p>
            <a:r>
              <a:rPr lang="en-US" dirty="0"/>
              <a:t>Get-</a:t>
            </a:r>
            <a:r>
              <a:rPr lang="en-US" dirty="0" err="1"/>
              <a:t>DbaXESessionTemplate</a:t>
            </a:r>
            <a:r>
              <a:rPr lang="en-US" dirty="0"/>
              <a:t> | Out-</a:t>
            </a:r>
            <a:r>
              <a:rPr lang="en-US" dirty="0" err="1"/>
              <a:t>GridView</a:t>
            </a:r>
            <a:r>
              <a:rPr lang="en-US" dirty="0"/>
              <a:t> -</a:t>
            </a:r>
            <a:r>
              <a:rPr lang="en-US" dirty="0" err="1"/>
              <a:t>PassThru</a:t>
            </a:r>
            <a:r>
              <a:rPr lang="en-US" dirty="0"/>
              <a:t> | Import-</a:t>
            </a:r>
            <a:r>
              <a:rPr lang="en-US" dirty="0" err="1"/>
              <a:t>DbaXESessionTemplate</a:t>
            </a:r>
            <a:r>
              <a:rPr lang="en-US" dirty="0"/>
              <a:t> -</a:t>
            </a:r>
            <a:r>
              <a:rPr lang="en-US" dirty="0" err="1"/>
              <a:t>SqlInstance</a:t>
            </a:r>
            <a:r>
              <a:rPr lang="en-US" dirty="0"/>
              <a:t> $servers | Start-</a:t>
            </a:r>
            <a:r>
              <a:rPr lang="en-US" dirty="0" err="1"/>
              <a:t>DbaXESession</a:t>
            </a:r>
            <a:endParaRPr lang="en-US" dirty="0"/>
          </a:p>
          <a:p>
            <a:endParaRPr lang="en-US" dirty="0"/>
          </a:p>
          <a:p>
            <a:r>
              <a:rPr lang="en-US" dirty="0"/>
              <a:t># Testing your backups is crazy easy! </a:t>
            </a:r>
          </a:p>
          <a:p>
            <a:r>
              <a:rPr lang="en-US" dirty="0"/>
              <a:t>Start-Process https://dbatools.io/Test-DbaLastBackup</a:t>
            </a:r>
          </a:p>
          <a:p>
            <a:r>
              <a:rPr lang="en-US" dirty="0"/>
              <a:t>Test-</a:t>
            </a:r>
            <a:r>
              <a:rPr lang="en-US" dirty="0" err="1"/>
              <a:t>DbaLastBackup</a:t>
            </a:r>
            <a:r>
              <a:rPr lang="en-US" dirty="0"/>
              <a:t> -</a:t>
            </a:r>
            <a:r>
              <a:rPr lang="en-US" dirty="0" err="1"/>
              <a:t>SqlInstance</a:t>
            </a:r>
            <a:r>
              <a:rPr lang="en-US" dirty="0"/>
              <a:t> $old | Out-</a:t>
            </a:r>
            <a:r>
              <a:rPr lang="en-US" dirty="0" err="1"/>
              <a:t>GridView</a:t>
            </a:r>
            <a:endParaRPr lang="en-US" dirty="0"/>
          </a:p>
          <a:p>
            <a:endParaRPr lang="en-US" dirty="0"/>
          </a:p>
          <a:p>
            <a:r>
              <a:rPr lang="en-US" dirty="0"/>
              <a:t># But what if you want to test your backups on a different server?</a:t>
            </a:r>
          </a:p>
          <a:p>
            <a:r>
              <a:rPr lang="en-US" dirty="0"/>
              <a:t>Test-</a:t>
            </a:r>
            <a:r>
              <a:rPr lang="en-US" dirty="0" err="1"/>
              <a:t>DbaLastBackup</a:t>
            </a:r>
            <a:r>
              <a:rPr lang="en-US" dirty="0"/>
              <a:t> -</a:t>
            </a:r>
            <a:r>
              <a:rPr lang="en-US" dirty="0" err="1"/>
              <a:t>SqlInstance</a:t>
            </a:r>
            <a:r>
              <a:rPr lang="en-US" dirty="0"/>
              <a:t> $old -Destination $new | Out-</a:t>
            </a:r>
            <a:r>
              <a:rPr lang="en-US" dirty="0" err="1"/>
              <a:t>GridView</a:t>
            </a:r>
            <a:endParaRPr lang="en-US" dirty="0"/>
          </a:p>
          <a:p>
            <a:endParaRPr lang="en-US" dirty="0"/>
          </a:p>
          <a:p>
            <a:r>
              <a:rPr lang="en-US" dirty="0"/>
              <a:t># Know how snapshots used to be a PITA? Now they're super easy</a:t>
            </a:r>
          </a:p>
          <a:p>
            <a:r>
              <a:rPr lang="en-US" dirty="0"/>
              <a:t>New-</a:t>
            </a:r>
            <a:r>
              <a:rPr lang="en-US" dirty="0" err="1"/>
              <a:t>DbaDatabaseSnapshot</a:t>
            </a:r>
            <a:r>
              <a:rPr lang="en-US" dirty="0"/>
              <a:t> -</a:t>
            </a:r>
            <a:r>
              <a:rPr lang="en-US" dirty="0" err="1"/>
              <a:t>SqlInstance</a:t>
            </a:r>
            <a:r>
              <a:rPr lang="en-US" dirty="0"/>
              <a:t> $new -Database db1 -Name db1_snapshot</a:t>
            </a:r>
          </a:p>
          <a:p>
            <a:r>
              <a:rPr lang="en-US" dirty="0"/>
              <a:t>Get-</a:t>
            </a:r>
            <a:r>
              <a:rPr lang="en-US" dirty="0" err="1"/>
              <a:t>DbaDatabaseSnapshot</a:t>
            </a:r>
            <a:r>
              <a:rPr lang="en-US" dirty="0"/>
              <a:t> -</a:t>
            </a:r>
            <a:r>
              <a:rPr lang="en-US" dirty="0" err="1"/>
              <a:t>SqlInstance</a:t>
            </a:r>
            <a:r>
              <a:rPr lang="en-US" dirty="0"/>
              <a:t> $new</a:t>
            </a:r>
          </a:p>
          <a:p>
            <a:r>
              <a:rPr lang="en-US" dirty="0"/>
              <a:t>Get-</a:t>
            </a:r>
            <a:r>
              <a:rPr lang="en-US" dirty="0" err="1"/>
              <a:t>DbaProcess</a:t>
            </a:r>
            <a:r>
              <a:rPr lang="en-US" dirty="0"/>
              <a:t> -</a:t>
            </a:r>
            <a:r>
              <a:rPr lang="en-US" dirty="0" err="1"/>
              <a:t>SqlInstance</a:t>
            </a:r>
            <a:r>
              <a:rPr lang="en-US" dirty="0"/>
              <a:t> $new -Database db1 | Stop-</a:t>
            </a:r>
            <a:r>
              <a:rPr lang="en-US" dirty="0" err="1"/>
              <a:t>DbaProcess</a:t>
            </a:r>
            <a:endParaRPr lang="en-US" dirty="0"/>
          </a:p>
          <a:p>
            <a:r>
              <a:rPr lang="en-US" dirty="0"/>
              <a:t>Restore-</a:t>
            </a:r>
            <a:r>
              <a:rPr lang="en-US" dirty="0" err="1"/>
              <a:t>DbaFromDatabaseSnapshot</a:t>
            </a:r>
            <a:r>
              <a:rPr lang="en-US" dirty="0"/>
              <a:t> -</a:t>
            </a:r>
            <a:r>
              <a:rPr lang="en-US" dirty="0" err="1"/>
              <a:t>SqlInstance</a:t>
            </a:r>
            <a:r>
              <a:rPr lang="en-US" dirty="0"/>
              <a:t> $new -Database db1 -Snapshot db1_snapshot</a:t>
            </a:r>
          </a:p>
          <a:p>
            <a:r>
              <a:rPr lang="en-US" dirty="0"/>
              <a:t>Remove-</a:t>
            </a:r>
            <a:r>
              <a:rPr lang="en-US" dirty="0" err="1"/>
              <a:t>DbaDatabaseSnapshot</a:t>
            </a:r>
            <a:r>
              <a:rPr lang="en-US" dirty="0"/>
              <a:t> -</a:t>
            </a:r>
            <a:r>
              <a:rPr lang="en-US" dirty="0" err="1"/>
              <a:t>SqlInstance</a:t>
            </a:r>
            <a:r>
              <a:rPr lang="en-US" dirty="0"/>
              <a:t> $new -Snapshot db1_snapshot # or -Database db1</a:t>
            </a:r>
          </a:p>
          <a:p>
            <a:endParaRPr lang="en-US" dirty="0"/>
          </a:p>
          <a:p>
            <a:r>
              <a:rPr lang="en-US" dirty="0"/>
              <a:t># We evaluated 37,545 SQL Server stored procedures on 9 servers in 8.67 seconds!</a:t>
            </a:r>
          </a:p>
          <a:p>
            <a:r>
              <a:rPr lang="en-US" dirty="0"/>
              <a:t>$new | Find-</a:t>
            </a:r>
            <a:r>
              <a:rPr lang="en-US" dirty="0" err="1"/>
              <a:t>DbaStoredProcedure</a:t>
            </a:r>
            <a:r>
              <a:rPr lang="en-US" dirty="0"/>
              <a:t> -Pattern dbatools</a:t>
            </a:r>
          </a:p>
          <a:p>
            <a:endParaRPr lang="en-US" dirty="0"/>
          </a:p>
          <a:p>
            <a:r>
              <a:rPr lang="en-US" dirty="0"/>
              <a:t># Have an employee who is leaving? Find all of their objects.</a:t>
            </a:r>
          </a:p>
          <a:p>
            <a:r>
              <a:rPr lang="en-US" dirty="0"/>
              <a:t>$</a:t>
            </a:r>
            <a:r>
              <a:rPr lang="en-US" dirty="0" err="1"/>
              <a:t>allservers</a:t>
            </a:r>
            <a:r>
              <a:rPr lang="en-US" dirty="0"/>
              <a:t> | Find-</a:t>
            </a:r>
            <a:r>
              <a:rPr lang="en-US" dirty="0" err="1"/>
              <a:t>DbaUserObject</a:t>
            </a:r>
            <a:r>
              <a:rPr lang="en-US" dirty="0"/>
              <a:t> -Pattern ad\</a:t>
            </a:r>
            <a:r>
              <a:rPr lang="en-US" dirty="0" err="1"/>
              <a:t>jdoe</a:t>
            </a:r>
            <a:r>
              <a:rPr lang="en-US" dirty="0"/>
              <a:t> | Out-</a:t>
            </a:r>
            <a:r>
              <a:rPr lang="en-US" dirty="0" err="1"/>
              <a:t>GridView</a:t>
            </a:r>
            <a:endParaRPr lang="en-US" dirty="0"/>
          </a:p>
          <a:p>
            <a:r>
              <a:rPr lang="en-US" dirty="0"/>
              <a:t> </a:t>
            </a:r>
          </a:p>
          <a:p>
            <a:r>
              <a:rPr lang="en-US" dirty="0"/>
              <a:t># Find detached databases, by example</a:t>
            </a:r>
          </a:p>
          <a:p>
            <a:r>
              <a:rPr lang="en-US" dirty="0"/>
              <a:t>Detach-</a:t>
            </a:r>
            <a:r>
              <a:rPr lang="en-US" dirty="0" err="1"/>
              <a:t>DbaDatabase</a:t>
            </a:r>
            <a:r>
              <a:rPr lang="en-US" dirty="0"/>
              <a:t> -</a:t>
            </a:r>
            <a:r>
              <a:rPr lang="en-US" dirty="0" err="1"/>
              <a:t>SqlInstance</a:t>
            </a:r>
            <a:r>
              <a:rPr lang="en-US" dirty="0"/>
              <a:t> $instance -Database AdventureWorks2012</a:t>
            </a:r>
          </a:p>
          <a:p>
            <a:r>
              <a:rPr lang="en-US" dirty="0"/>
              <a:t>Find-</a:t>
            </a:r>
            <a:r>
              <a:rPr lang="en-US" dirty="0" err="1"/>
              <a:t>DbaOrphanedFile</a:t>
            </a:r>
            <a:r>
              <a:rPr lang="en-US" dirty="0"/>
              <a:t> -</a:t>
            </a:r>
            <a:r>
              <a:rPr lang="en-US" dirty="0" err="1"/>
              <a:t>SqlInstance</a:t>
            </a:r>
            <a:r>
              <a:rPr lang="en-US" dirty="0"/>
              <a:t> $instance | Out-</a:t>
            </a:r>
            <a:r>
              <a:rPr lang="en-US" dirty="0" err="1"/>
              <a:t>GridView</a:t>
            </a:r>
            <a:endParaRPr lang="en-US" dirty="0"/>
          </a:p>
          <a:p>
            <a:endParaRPr lang="en-US" dirty="0"/>
          </a:p>
          <a:p>
            <a:r>
              <a:rPr lang="en-US" dirty="0"/>
              <a:t># View and change service account</a:t>
            </a:r>
          </a:p>
          <a:p>
            <a:r>
              <a:rPr lang="en-US" dirty="0"/>
              <a:t>Get-</a:t>
            </a:r>
            <a:r>
              <a:rPr lang="en-US" dirty="0" err="1"/>
              <a:t>DbaSqlService</a:t>
            </a:r>
            <a:r>
              <a:rPr lang="en-US" dirty="0"/>
              <a:t> -</a:t>
            </a:r>
            <a:r>
              <a:rPr lang="en-US" dirty="0" err="1"/>
              <a:t>ComputerName</a:t>
            </a:r>
            <a:r>
              <a:rPr lang="en-US" dirty="0"/>
              <a:t> workstation | Out-</a:t>
            </a:r>
            <a:r>
              <a:rPr lang="en-US" dirty="0" err="1"/>
              <a:t>GridView</a:t>
            </a:r>
            <a:endParaRPr lang="en-US" dirty="0"/>
          </a:p>
          <a:p>
            <a:r>
              <a:rPr lang="en-US" dirty="0"/>
              <a:t>Get-</a:t>
            </a:r>
            <a:r>
              <a:rPr lang="en-US" dirty="0" err="1"/>
              <a:t>DbaSqlService</a:t>
            </a:r>
            <a:r>
              <a:rPr lang="en-US" dirty="0"/>
              <a:t> -</a:t>
            </a:r>
            <a:r>
              <a:rPr lang="en-US" dirty="0" err="1"/>
              <a:t>ComputerName</a:t>
            </a:r>
            <a:r>
              <a:rPr lang="en-US" dirty="0"/>
              <a:t> workstation | Select * | Out-</a:t>
            </a:r>
            <a:r>
              <a:rPr lang="en-US" dirty="0" err="1"/>
              <a:t>GridView</a:t>
            </a:r>
            <a:endParaRPr lang="en-US" dirty="0"/>
          </a:p>
          <a:p>
            <a:r>
              <a:rPr lang="en-US" dirty="0"/>
              <a:t>Get-</a:t>
            </a:r>
            <a:r>
              <a:rPr lang="en-US" dirty="0" err="1"/>
              <a:t>DbaSqlService</a:t>
            </a:r>
            <a:r>
              <a:rPr lang="en-US" dirty="0"/>
              <a:t> -Instance SQL2016 -Type Agent | Update-</a:t>
            </a:r>
            <a:r>
              <a:rPr lang="en-US" dirty="0" err="1"/>
              <a:t>DbaSqlServiceAccount</a:t>
            </a:r>
            <a:r>
              <a:rPr lang="en-US" dirty="0"/>
              <a:t> -Username 'Local system'</a:t>
            </a:r>
          </a:p>
          <a:p>
            <a:endParaRPr lang="en-US" dirty="0"/>
          </a:p>
          <a:p>
            <a:r>
              <a:rPr lang="en-US" dirty="0"/>
              <a:t># Check out how complete our </a:t>
            </a:r>
            <a:r>
              <a:rPr lang="en-US" dirty="0" err="1"/>
              <a:t>sp_configure</a:t>
            </a:r>
            <a:r>
              <a:rPr lang="en-US" dirty="0"/>
              <a:t> command is</a:t>
            </a:r>
          </a:p>
          <a:p>
            <a:r>
              <a:rPr lang="en-US" dirty="0"/>
              <a:t>Get-</a:t>
            </a:r>
            <a:r>
              <a:rPr lang="en-US" dirty="0" err="1"/>
              <a:t>DbaSpConfigure</a:t>
            </a:r>
            <a:r>
              <a:rPr lang="en-US" dirty="0"/>
              <a:t> -</a:t>
            </a:r>
            <a:r>
              <a:rPr lang="en-US" dirty="0" err="1"/>
              <a:t>SqlInstance</a:t>
            </a:r>
            <a:r>
              <a:rPr lang="en-US" dirty="0"/>
              <a:t> $new | Out-</a:t>
            </a:r>
            <a:r>
              <a:rPr lang="en-US" dirty="0" err="1"/>
              <a:t>GridView</a:t>
            </a:r>
            <a:endParaRPr lang="en-US" dirty="0"/>
          </a:p>
          <a:p>
            <a:r>
              <a:rPr lang="en-US" dirty="0"/>
              <a:t>Get-</a:t>
            </a:r>
            <a:r>
              <a:rPr lang="en-US" dirty="0" err="1"/>
              <a:t>DbaSpConfigure</a:t>
            </a:r>
            <a:r>
              <a:rPr lang="en-US" dirty="0"/>
              <a:t> -</a:t>
            </a:r>
            <a:r>
              <a:rPr lang="en-US" dirty="0" err="1"/>
              <a:t>SqlInstance</a:t>
            </a:r>
            <a:r>
              <a:rPr lang="en-US" dirty="0"/>
              <a:t> $new -</a:t>
            </a:r>
            <a:r>
              <a:rPr lang="en-US" dirty="0" err="1"/>
              <a:t>ConfigName</a:t>
            </a:r>
            <a:r>
              <a:rPr lang="en-US" dirty="0"/>
              <a:t> </a:t>
            </a:r>
            <a:r>
              <a:rPr lang="en-US" dirty="0" err="1"/>
              <a:t>XPCmdShellEnabled</a:t>
            </a:r>
            <a:endParaRPr lang="en-US" dirty="0"/>
          </a:p>
          <a:p>
            <a:endParaRPr lang="en-US" dirty="0"/>
          </a:p>
          <a:p>
            <a:r>
              <a:rPr lang="en-US" dirty="0"/>
              <a:t># Easily update configuration values</a:t>
            </a:r>
          </a:p>
          <a:p>
            <a:r>
              <a:rPr lang="en-US" dirty="0"/>
              <a:t>Set-</a:t>
            </a:r>
            <a:r>
              <a:rPr lang="en-US" dirty="0" err="1"/>
              <a:t>DbaSpConfigure</a:t>
            </a:r>
            <a:r>
              <a:rPr lang="en-US" dirty="0"/>
              <a:t> -</a:t>
            </a:r>
            <a:r>
              <a:rPr lang="en-US" dirty="0" err="1"/>
              <a:t>SqlInstance</a:t>
            </a:r>
            <a:r>
              <a:rPr lang="en-US" dirty="0"/>
              <a:t> $new -</a:t>
            </a:r>
            <a:r>
              <a:rPr lang="en-US" dirty="0" err="1"/>
              <a:t>ConfigName</a:t>
            </a:r>
            <a:r>
              <a:rPr lang="en-US" dirty="0"/>
              <a:t> </a:t>
            </a:r>
            <a:r>
              <a:rPr lang="en-US" dirty="0" err="1"/>
              <a:t>XPCmdShellEnabled</a:t>
            </a:r>
            <a:r>
              <a:rPr lang="en-US" dirty="0"/>
              <a:t> -Value $true</a:t>
            </a:r>
          </a:p>
          <a:p>
            <a:endParaRPr lang="en-US" dirty="0"/>
          </a:p>
          <a:p>
            <a:r>
              <a:rPr lang="en-US" dirty="0"/>
              <a:t># XEs Read and watch</a:t>
            </a:r>
          </a:p>
          <a:p>
            <a:r>
              <a:rPr lang="en-US" dirty="0"/>
              <a:t>Get-</a:t>
            </a:r>
            <a:r>
              <a:rPr lang="en-US" dirty="0" err="1"/>
              <a:t>DbaXESession</a:t>
            </a:r>
            <a:r>
              <a:rPr lang="en-US" dirty="0"/>
              <a:t> -</a:t>
            </a:r>
            <a:r>
              <a:rPr lang="en-US" dirty="0" err="1"/>
              <a:t>SqlInstance</a:t>
            </a:r>
            <a:r>
              <a:rPr lang="en-US" dirty="0"/>
              <a:t> $new -Session </a:t>
            </a:r>
            <a:r>
              <a:rPr lang="en-US" dirty="0" err="1"/>
              <a:t>system_health</a:t>
            </a:r>
            <a:r>
              <a:rPr lang="en-US" dirty="0"/>
              <a:t> | Read-</a:t>
            </a:r>
            <a:r>
              <a:rPr lang="en-US" dirty="0" err="1"/>
              <a:t>DbaXEFile</a:t>
            </a:r>
            <a:endParaRPr lang="en-US" dirty="0"/>
          </a:p>
          <a:p>
            <a:endParaRPr lang="en-US" dirty="0"/>
          </a:p>
          <a:p>
            <a:r>
              <a:rPr lang="en-US" dirty="0"/>
              <a:t># Reset-</a:t>
            </a:r>
            <a:r>
              <a:rPr lang="en-US" dirty="0" err="1"/>
              <a:t>DbaAdmin</a:t>
            </a:r>
            <a:endParaRPr lang="en-US" dirty="0"/>
          </a:p>
          <a:p>
            <a:r>
              <a:rPr lang="en-US" dirty="0"/>
              <a:t>Reset-</a:t>
            </a:r>
            <a:r>
              <a:rPr lang="en-US" dirty="0" err="1"/>
              <a:t>DbaAdmin</a:t>
            </a:r>
            <a:r>
              <a:rPr lang="en-US" dirty="0"/>
              <a:t> -</a:t>
            </a:r>
            <a:r>
              <a:rPr lang="en-US" dirty="0" err="1"/>
              <a:t>SqlInstance</a:t>
            </a:r>
            <a:r>
              <a:rPr lang="en-US" dirty="0"/>
              <a:t> $instance -Login </a:t>
            </a:r>
            <a:r>
              <a:rPr lang="en-US" dirty="0" err="1"/>
              <a:t>sqladmin</a:t>
            </a:r>
            <a:r>
              <a:rPr lang="en-US" dirty="0"/>
              <a:t> -Verbose</a:t>
            </a:r>
          </a:p>
          <a:p>
            <a:r>
              <a:rPr lang="en-US" dirty="0"/>
              <a:t>Get-</a:t>
            </a:r>
            <a:r>
              <a:rPr lang="en-US" dirty="0" err="1"/>
              <a:t>DbaDatabase</a:t>
            </a:r>
            <a:r>
              <a:rPr lang="en-US" dirty="0"/>
              <a:t> -</a:t>
            </a:r>
            <a:r>
              <a:rPr lang="en-US" dirty="0" err="1"/>
              <a:t>SqlInstance</a:t>
            </a:r>
            <a:r>
              <a:rPr lang="en-US" dirty="0"/>
              <a:t> $instance -</a:t>
            </a:r>
            <a:r>
              <a:rPr lang="en-US" dirty="0" err="1"/>
              <a:t>SqlCredential</a:t>
            </a:r>
            <a:r>
              <a:rPr lang="en-US" dirty="0"/>
              <a:t> (Get-Credential </a:t>
            </a:r>
            <a:r>
              <a:rPr lang="en-US" dirty="0" err="1"/>
              <a:t>sqladmin</a:t>
            </a:r>
            <a:r>
              <a:rPr lang="en-US" dirty="0"/>
              <a:t>)</a:t>
            </a:r>
          </a:p>
          <a:p>
            <a:endParaRPr lang="en-US" dirty="0"/>
          </a:p>
          <a:p>
            <a:r>
              <a:rPr lang="en-US" dirty="0"/>
              <a:t># </a:t>
            </a:r>
            <a:r>
              <a:rPr lang="en-US" dirty="0" err="1"/>
              <a:t>sp_whoisactive</a:t>
            </a:r>
            <a:endParaRPr lang="en-US" dirty="0"/>
          </a:p>
          <a:p>
            <a:r>
              <a:rPr lang="en-US" dirty="0"/>
              <a:t>Install-</a:t>
            </a:r>
            <a:r>
              <a:rPr lang="en-US" dirty="0" err="1"/>
              <a:t>DbaWhoIsActive</a:t>
            </a:r>
            <a:r>
              <a:rPr lang="en-US" dirty="0"/>
              <a:t> -</a:t>
            </a:r>
            <a:r>
              <a:rPr lang="en-US" dirty="0" err="1"/>
              <a:t>SqlInstance</a:t>
            </a:r>
            <a:r>
              <a:rPr lang="en-US" dirty="0"/>
              <a:t> $instance -Database master</a:t>
            </a:r>
          </a:p>
          <a:p>
            <a:r>
              <a:rPr lang="en-US" dirty="0"/>
              <a:t>Invoke-</a:t>
            </a:r>
            <a:r>
              <a:rPr lang="en-US" dirty="0" err="1"/>
              <a:t>DbaWhoIsActive</a:t>
            </a:r>
            <a:r>
              <a:rPr lang="en-US" dirty="0"/>
              <a:t> -</a:t>
            </a:r>
            <a:r>
              <a:rPr lang="en-US" dirty="0" err="1"/>
              <a:t>SqlInstance</a:t>
            </a:r>
            <a:r>
              <a:rPr lang="en-US" dirty="0"/>
              <a:t> $instance -</a:t>
            </a:r>
            <a:r>
              <a:rPr lang="en-US" dirty="0" err="1"/>
              <a:t>ShowOwnSpid</a:t>
            </a:r>
            <a:r>
              <a:rPr lang="en-US" dirty="0"/>
              <a:t> -</a:t>
            </a:r>
            <a:r>
              <a:rPr lang="en-US" dirty="0" err="1"/>
              <a:t>ShowSystemSpids</a:t>
            </a:r>
            <a:endParaRPr lang="en-US" dirty="0"/>
          </a:p>
          <a:p>
            <a:endParaRPr lang="en-US" dirty="0"/>
          </a:p>
          <a:p>
            <a:r>
              <a:rPr lang="en-US" dirty="0"/>
              <a:t># Diagnostic query!</a:t>
            </a:r>
          </a:p>
          <a:p>
            <a:r>
              <a:rPr lang="en-US" dirty="0"/>
              <a:t>$instance | Invoke-</a:t>
            </a:r>
            <a:r>
              <a:rPr lang="en-US" dirty="0" err="1"/>
              <a:t>DbaDiagnosticQuery</a:t>
            </a:r>
            <a:r>
              <a:rPr lang="en-US" dirty="0"/>
              <a:t> -</a:t>
            </a:r>
            <a:r>
              <a:rPr lang="en-US" dirty="0" err="1"/>
              <a:t>UseSelectionHelper</a:t>
            </a:r>
            <a:r>
              <a:rPr lang="en-US" dirty="0"/>
              <a:t> | Export-</a:t>
            </a:r>
            <a:r>
              <a:rPr lang="en-US" dirty="0" err="1"/>
              <a:t>DbaDiagnosticQuery</a:t>
            </a:r>
            <a:r>
              <a:rPr lang="en-US" dirty="0"/>
              <a:t> -Path $home</a:t>
            </a:r>
          </a:p>
          <a:p>
            <a:r>
              <a:rPr lang="en-US" dirty="0"/>
              <a:t>Invoke-Item $home</a:t>
            </a:r>
          </a:p>
          <a:p>
            <a:endParaRPr lang="en-US" dirty="0"/>
          </a:p>
          <a:p>
            <a:r>
              <a:rPr lang="en-US" dirty="0"/>
              <a:t># Ola, </a:t>
            </a:r>
            <a:r>
              <a:rPr lang="en-US" dirty="0" err="1"/>
              <a:t>yall</a:t>
            </a:r>
            <a:endParaRPr lang="en-US" dirty="0"/>
          </a:p>
          <a:p>
            <a:r>
              <a:rPr lang="en-US" dirty="0"/>
              <a:t>$instance | Install-</a:t>
            </a:r>
            <a:r>
              <a:rPr lang="en-US" dirty="0" err="1"/>
              <a:t>DbaMaintenanceSolution</a:t>
            </a:r>
            <a:r>
              <a:rPr lang="en-US" dirty="0"/>
              <a:t> -</a:t>
            </a:r>
            <a:r>
              <a:rPr lang="en-US" dirty="0" err="1"/>
              <a:t>ReplaceExisting</a:t>
            </a:r>
            <a:r>
              <a:rPr lang="en-US" dirty="0"/>
              <a:t> -</a:t>
            </a:r>
            <a:r>
              <a:rPr lang="en-US" dirty="0" err="1"/>
              <a:t>BackupLocation</a:t>
            </a:r>
            <a:r>
              <a:rPr lang="en-US" dirty="0"/>
              <a:t> C:\temp -</a:t>
            </a:r>
            <a:r>
              <a:rPr lang="en-US" dirty="0" err="1"/>
              <a:t>InstallJobs</a:t>
            </a:r>
            <a:endParaRPr lang="en-US" dirty="0"/>
          </a:p>
          <a:p>
            <a:endParaRPr lang="en-US" dirty="0"/>
          </a:p>
          <a:p>
            <a:r>
              <a:rPr lang="en-US" dirty="0"/>
              <a:t># Get </a:t>
            </a:r>
            <a:r>
              <a:rPr lang="en-US" dirty="0" err="1"/>
              <a:t>db</a:t>
            </a:r>
            <a:r>
              <a:rPr lang="en-US" dirty="0"/>
              <a:t> space AND write it to table</a:t>
            </a:r>
          </a:p>
          <a:p>
            <a:r>
              <a:rPr lang="en-US" dirty="0"/>
              <a:t>Get-</a:t>
            </a:r>
            <a:r>
              <a:rPr lang="en-US" dirty="0" err="1"/>
              <a:t>DbaDatabaseFile</a:t>
            </a:r>
            <a:r>
              <a:rPr lang="en-US" dirty="0"/>
              <a:t> -</a:t>
            </a:r>
            <a:r>
              <a:rPr lang="en-US" dirty="0" err="1"/>
              <a:t>SqlInstance</a:t>
            </a:r>
            <a:r>
              <a:rPr lang="en-US" dirty="0"/>
              <a:t> $instance | Out-</a:t>
            </a:r>
            <a:r>
              <a:rPr lang="en-US" dirty="0" err="1"/>
              <a:t>GridView</a:t>
            </a:r>
            <a:endParaRPr lang="en-US" dirty="0"/>
          </a:p>
          <a:p>
            <a:r>
              <a:rPr lang="en-US" dirty="0"/>
              <a:t>Get-</a:t>
            </a:r>
            <a:r>
              <a:rPr lang="en-US" dirty="0" err="1"/>
              <a:t>DbaDatabaseFile</a:t>
            </a:r>
            <a:r>
              <a:rPr lang="en-US" dirty="0"/>
              <a:t> -</a:t>
            </a:r>
            <a:r>
              <a:rPr lang="en-US" dirty="0" err="1"/>
              <a:t>SqlInstance</a:t>
            </a:r>
            <a:r>
              <a:rPr lang="en-US" dirty="0"/>
              <a:t> $instance -</a:t>
            </a:r>
            <a:r>
              <a:rPr lang="en-US" dirty="0" err="1"/>
              <a:t>IncludeSystemDB</a:t>
            </a:r>
            <a:r>
              <a:rPr lang="en-US" dirty="0"/>
              <a:t> | Write-</a:t>
            </a:r>
            <a:r>
              <a:rPr lang="en-US" dirty="0" err="1"/>
              <a:t>DbaDataTable</a:t>
            </a:r>
            <a:r>
              <a:rPr lang="en-US" dirty="0"/>
              <a:t> -</a:t>
            </a:r>
            <a:r>
              <a:rPr lang="en-US" dirty="0" err="1"/>
              <a:t>SqlInstance</a:t>
            </a:r>
            <a:r>
              <a:rPr lang="en-US" dirty="0"/>
              <a:t> $instance -Database </a:t>
            </a:r>
            <a:r>
              <a:rPr lang="en-US" dirty="0" err="1"/>
              <a:t>tempdb</a:t>
            </a:r>
            <a:r>
              <a:rPr lang="en-US" dirty="0"/>
              <a:t> -Table </a:t>
            </a:r>
            <a:r>
              <a:rPr lang="en-US" dirty="0" err="1"/>
              <a:t>DiskSpaceExample</a:t>
            </a:r>
            <a:r>
              <a:rPr lang="en-US" dirty="0"/>
              <a:t> -</a:t>
            </a:r>
            <a:r>
              <a:rPr lang="en-US" dirty="0" err="1"/>
              <a:t>AutoCreateTable</a:t>
            </a:r>
            <a:endParaRPr lang="en-US" dirty="0"/>
          </a:p>
          <a:p>
            <a:r>
              <a:rPr lang="en-US" dirty="0"/>
              <a:t>Invoke-</a:t>
            </a:r>
            <a:r>
              <a:rPr lang="en-US" dirty="0" err="1"/>
              <a:t>DbaSqlcmd</a:t>
            </a:r>
            <a:r>
              <a:rPr lang="en-US" dirty="0"/>
              <a:t> -</a:t>
            </a:r>
            <a:r>
              <a:rPr lang="en-US" dirty="0" err="1"/>
              <a:t>ServerInstance</a:t>
            </a:r>
            <a:r>
              <a:rPr lang="en-US" dirty="0"/>
              <a:t> $instance -Database </a:t>
            </a:r>
            <a:r>
              <a:rPr lang="en-US" dirty="0" err="1"/>
              <a:t>tempdb</a:t>
            </a:r>
            <a:r>
              <a:rPr lang="en-US" dirty="0"/>
              <a:t> -Query 'SELECT * FROM </a:t>
            </a:r>
            <a:r>
              <a:rPr lang="en-US" dirty="0" err="1"/>
              <a:t>dbo.DiskSpaceExample</a:t>
            </a:r>
            <a:r>
              <a:rPr lang="en-US" dirty="0"/>
              <a:t>' | Out-</a:t>
            </a:r>
            <a:r>
              <a:rPr lang="en-US" dirty="0" err="1"/>
              <a:t>GridView</a:t>
            </a:r>
            <a:endParaRPr lang="en-US" dirty="0"/>
          </a:p>
          <a:p>
            <a:endParaRPr lang="en-US" dirty="0"/>
          </a:p>
          <a:p>
            <a:r>
              <a:rPr lang="en-US" dirty="0"/>
              <a:t># History</a:t>
            </a:r>
          </a:p>
          <a:p>
            <a:r>
              <a:rPr lang="en-US" dirty="0"/>
              <a:t>Get-Command -Module dbatools *history*</a:t>
            </a:r>
          </a:p>
          <a:p>
            <a:endParaRPr lang="en-US" dirty="0"/>
          </a:p>
          <a:p>
            <a:r>
              <a:rPr lang="en-US" dirty="0"/>
              <a:t># More histories</a:t>
            </a:r>
          </a:p>
          <a:p>
            <a:r>
              <a:rPr lang="en-US" dirty="0"/>
              <a:t>Get-</a:t>
            </a:r>
            <a:r>
              <a:rPr lang="en-US" dirty="0" err="1"/>
              <a:t>DbaAgentJobHistory</a:t>
            </a:r>
            <a:r>
              <a:rPr lang="en-US" dirty="0"/>
              <a:t> -</a:t>
            </a:r>
            <a:r>
              <a:rPr lang="en-US" dirty="0" err="1"/>
              <a:t>SqlInstance</a:t>
            </a:r>
            <a:r>
              <a:rPr lang="en-US" dirty="0"/>
              <a:t> $instance | Out-</a:t>
            </a:r>
            <a:r>
              <a:rPr lang="en-US" dirty="0" err="1"/>
              <a:t>GridView</a:t>
            </a:r>
            <a:endParaRPr lang="en-US" dirty="0"/>
          </a:p>
          <a:p>
            <a:r>
              <a:rPr lang="en-US" dirty="0"/>
              <a:t>Get-</a:t>
            </a:r>
            <a:r>
              <a:rPr lang="en-US" dirty="0" err="1"/>
              <a:t>DbaBackupHistory</a:t>
            </a:r>
            <a:r>
              <a:rPr lang="en-US" dirty="0"/>
              <a:t> -</a:t>
            </a:r>
            <a:r>
              <a:rPr lang="en-US" dirty="0" err="1"/>
              <a:t>SqlInstance</a:t>
            </a:r>
            <a:r>
              <a:rPr lang="en-US" dirty="0"/>
              <a:t> $new | Out-</a:t>
            </a:r>
            <a:r>
              <a:rPr lang="en-US" dirty="0" err="1"/>
              <a:t>GridView</a:t>
            </a:r>
            <a:endParaRPr lang="en-US" dirty="0"/>
          </a:p>
          <a:p>
            <a:endParaRPr lang="en-US" dirty="0"/>
          </a:p>
          <a:p>
            <a:r>
              <a:rPr lang="en-US" dirty="0"/>
              <a:t># Test/Set SQL max memory</a:t>
            </a:r>
          </a:p>
          <a:p>
            <a:r>
              <a:rPr lang="en-US" dirty="0"/>
              <a:t>$</a:t>
            </a:r>
            <a:r>
              <a:rPr lang="en-US" dirty="0" err="1"/>
              <a:t>allservers</a:t>
            </a:r>
            <a:r>
              <a:rPr lang="en-US" dirty="0"/>
              <a:t> | Get-</a:t>
            </a:r>
            <a:r>
              <a:rPr lang="en-US" dirty="0" err="1"/>
              <a:t>DbaMaxMemory</a:t>
            </a:r>
            <a:endParaRPr lang="en-US" dirty="0"/>
          </a:p>
          <a:p>
            <a:r>
              <a:rPr lang="en-US" dirty="0"/>
              <a:t>$</a:t>
            </a:r>
            <a:r>
              <a:rPr lang="en-US" dirty="0" err="1"/>
              <a:t>allservers</a:t>
            </a:r>
            <a:r>
              <a:rPr lang="en-US" dirty="0"/>
              <a:t> | Test-</a:t>
            </a:r>
            <a:r>
              <a:rPr lang="en-US" dirty="0" err="1"/>
              <a:t>DbaMaxMemory</a:t>
            </a:r>
            <a:r>
              <a:rPr lang="en-US" dirty="0"/>
              <a:t> | Format-Table</a:t>
            </a:r>
          </a:p>
          <a:p>
            <a:r>
              <a:rPr lang="en-US" dirty="0"/>
              <a:t>$</a:t>
            </a:r>
            <a:r>
              <a:rPr lang="en-US" dirty="0" err="1"/>
              <a:t>allservers</a:t>
            </a:r>
            <a:r>
              <a:rPr lang="en-US" dirty="0"/>
              <a:t> | Test-</a:t>
            </a:r>
            <a:r>
              <a:rPr lang="en-US" dirty="0" err="1"/>
              <a:t>DbaMaxMemory</a:t>
            </a:r>
            <a:r>
              <a:rPr lang="en-US" dirty="0"/>
              <a:t> | Where-Object { $_.</a:t>
            </a:r>
            <a:r>
              <a:rPr lang="en-US" dirty="0" err="1"/>
              <a:t>SqlMaxMB</a:t>
            </a:r>
            <a:r>
              <a:rPr lang="en-US" dirty="0"/>
              <a:t> -</a:t>
            </a:r>
            <a:r>
              <a:rPr lang="en-US" dirty="0" err="1"/>
              <a:t>gt</a:t>
            </a:r>
            <a:r>
              <a:rPr lang="en-US" dirty="0"/>
              <a:t> $_.</a:t>
            </a:r>
            <a:r>
              <a:rPr lang="en-US" dirty="0" err="1"/>
              <a:t>TotalMB</a:t>
            </a:r>
            <a:r>
              <a:rPr lang="en-US" dirty="0"/>
              <a:t> } | Set-</a:t>
            </a:r>
            <a:r>
              <a:rPr lang="en-US" dirty="0" err="1"/>
              <a:t>DbaMaxMemory</a:t>
            </a:r>
            <a:r>
              <a:rPr lang="en-US" dirty="0"/>
              <a:t> -</a:t>
            </a:r>
            <a:r>
              <a:rPr lang="en-US" dirty="0" err="1"/>
              <a:t>WhatIf</a:t>
            </a:r>
            <a:endParaRPr lang="en-US" dirty="0"/>
          </a:p>
          <a:p>
            <a:r>
              <a:rPr lang="en-US" dirty="0"/>
              <a:t>Set-</a:t>
            </a:r>
            <a:r>
              <a:rPr lang="en-US" dirty="0" err="1"/>
              <a:t>DbaMaxMemory</a:t>
            </a:r>
            <a:r>
              <a:rPr lang="en-US" dirty="0"/>
              <a:t> -</a:t>
            </a:r>
            <a:r>
              <a:rPr lang="en-US" dirty="0" err="1"/>
              <a:t>SqlInstance</a:t>
            </a:r>
            <a:r>
              <a:rPr lang="en-US" dirty="0"/>
              <a:t> $instance -</a:t>
            </a:r>
            <a:r>
              <a:rPr lang="en-US" dirty="0" err="1"/>
              <a:t>MaxMb</a:t>
            </a:r>
            <a:r>
              <a:rPr lang="en-US" dirty="0"/>
              <a:t> 1023</a:t>
            </a:r>
          </a:p>
          <a:p>
            <a:endParaRPr lang="en-US" dirty="0"/>
          </a:p>
          <a:p>
            <a:r>
              <a:rPr lang="en-US" dirty="0"/>
              <a:t># Reads trace files - default trace by default</a:t>
            </a:r>
          </a:p>
          <a:p>
            <a:r>
              <a:rPr lang="en-US" dirty="0"/>
              <a:t>Read-</a:t>
            </a:r>
            <a:r>
              <a:rPr lang="en-US" dirty="0" err="1"/>
              <a:t>DbaTraceFile</a:t>
            </a:r>
            <a:r>
              <a:rPr lang="en-US" dirty="0"/>
              <a:t> -</a:t>
            </a:r>
            <a:r>
              <a:rPr lang="en-US" dirty="0" err="1"/>
              <a:t>SqlInstance</a:t>
            </a:r>
            <a:r>
              <a:rPr lang="en-US" dirty="0"/>
              <a:t> $instance | Out-</a:t>
            </a:r>
            <a:r>
              <a:rPr lang="en-US" dirty="0" err="1"/>
              <a:t>GridView</a:t>
            </a:r>
            <a:endParaRPr lang="en-US" dirty="0"/>
          </a:p>
          <a:p>
            <a:endParaRPr lang="en-US" dirty="0"/>
          </a:p>
          <a:p>
            <a:r>
              <a:rPr lang="en-US" dirty="0"/>
              <a:t># don't have remoting access? Explore the filesystem. Uses </a:t>
            </a:r>
            <a:r>
              <a:rPr lang="en-US" dirty="0" err="1"/>
              <a:t>master.sys.xp_dirtree</a:t>
            </a:r>
            <a:endParaRPr lang="en-US" dirty="0"/>
          </a:p>
          <a:p>
            <a:r>
              <a:rPr lang="en-US" dirty="0"/>
              <a:t>Get-</a:t>
            </a:r>
            <a:r>
              <a:rPr lang="en-US" dirty="0" err="1"/>
              <a:t>DbaFile</a:t>
            </a:r>
            <a:r>
              <a:rPr lang="en-US" dirty="0"/>
              <a:t> -</a:t>
            </a:r>
            <a:r>
              <a:rPr lang="en-US" dirty="0" err="1"/>
              <a:t>SqlInstance</a:t>
            </a:r>
            <a:r>
              <a:rPr lang="en-US" dirty="0"/>
              <a:t> $instance</a:t>
            </a:r>
          </a:p>
          <a:p>
            <a:r>
              <a:rPr lang="en-US" dirty="0"/>
              <a:t>Get-</a:t>
            </a:r>
            <a:r>
              <a:rPr lang="en-US" dirty="0" err="1"/>
              <a:t>DbaFile</a:t>
            </a:r>
            <a:r>
              <a:rPr lang="en-US" dirty="0"/>
              <a:t> -</a:t>
            </a:r>
            <a:r>
              <a:rPr lang="en-US" dirty="0" err="1"/>
              <a:t>SqlInstance</a:t>
            </a:r>
            <a:r>
              <a:rPr lang="en-US" dirty="0"/>
              <a:t> $instance -Depth 3 -Path 'C:\Program Files\Microsoft SQL Server' | Out-</a:t>
            </a:r>
            <a:r>
              <a:rPr lang="en-US" dirty="0" err="1"/>
              <a:t>GridView</a:t>
            </a:r>
            <a:endParaRPr lang="en-US" dirty="0"/>
          </a:p>
          <a:p>
            <a:r>
              <a:rPr lang="en-US" dirty="0"/>
              <a:t>New-</a:t>
            </a:r>
            <a:r>
              <a:rPr lang="en-US" dirty="0" err="1"/>
              <a:t>DbaSqlDirectory</a:t>
            </a:r>
            <a:r>
              <a:rPr lang="en-US" dirty="0"/>
              <a:t> -</a:t>
            </a:r>
            <a:r>
              <a:rPr lang="en-US" dirty="0" err="1"/>
              <a:t>SqlInstance</a:t>
            </a:r>
            <a:r>
              <a:rPr lang="en-US" dirty="0"/>
              <a:t> $instance  -Path 'C:\Program Files\Microsoft SQL Server\MSSQL14.MSSQLSERVER\test'</a:t>
            </a:r>
          </a:p>
          <a:p>
            <a:endParaRPr lang="en-US" dirty="0"/>
          </a:p>
          <a:p>
            <a:r>
              <a:rPr lang="en-US" dirty="0"/>
              <a:t># Out-</a:t>
            </a:r>
            <a:r>
              <a:rPr lang="en-US" dirty="0" err="1"/>
              <a:t>GridView</a:t>
            </a:r>
            <a:r>
              <a:rPr lang="en-US" dirty="0"/>
              <a:t> madness &lt;3</a:t>
            </a:r>
          </a:p>
          <a:p>
            <a:r>
              <a:rPr lang="en-US" dirty="0"/>
              <a:t>Get-</a:t>
            </a:r>
            <a:r>
              <a:rPr lang="en-US" dirty="0" err="1"/>
              <a:t>DbaDatabase</a:t>
            </a:r>
            <a:r>
              <a:rPr lang="en-US" dirty="0"/>
              <a:t> -</a:t>
            </a:r>
            <a:r>
              <a:rPr lang="en-US" dirty="0" err="1"/>
              <a:t>SqlInstance</a:t>
            </a:r>
            <a:r>
              <a:rPr lang="en-US" dirty="0"/>
              <a:t> $old | Out-</a:t>
            </a:r>
            <a:r>
              <a:rPr lang="en-US" dirty="0" err="1"/>
              <a:t>GridView</a:t>
            </a:r>
            <a:r>
              <a:rPr lang="en-US" dirty="0"/>
              <a:t> -</a:t>
            </a:r>
            <a:r>
              <a:rPr lang="en-US" dirty="0" err="1"/>
              <a:t>PassThru</a:t>
            </a:r>
            <a:r>
              <a:rPr lang="en-US" dirty="0"/>
              <a:t> | Copy-</a:t>
            </a:r>
            <a:r>
              <a:rPr lang="en-US" dirty="0" err="1"/>
              <a:t>DbaDatabase</a:t>
            </a:r>
            <a:r>
              <a:rPr lang="en-US" dirty="0"/>
              <a:t> -Destination $new -</a:t>
            </a:r>
            <a:r>
              <a:rPr lang="en-US" dirty="0" err="1"/>
              <a:t>BackupRestore</a:t>
            </a:r>
            <a:r>
              <a:rPr lang="en-US" dirty="0"/>
              <a:t> -</a:t>
            </a:r>
            <a:r>
              <a:rPr lang="en-US" dirty="0" err="1"/>
              <a:t>NetworkShare</a:t>
            </a:r>
            <a:r>
              <a:rPr lang="en-US" dirty="0"/>
              <a:t> \\workstation\c$\temp -Force</a:t>
            </a:r>
          </a:p>
          <a:p>
            <a:endParaRPr lang="en-US" dirty="0"/>
          </a:p>
          <a:p>
            <a:r>
              <a:rPr lang="en-US" dirty="0"/>
              <a:t># We've even got our own config system!</a:t>
            </a:r>
          </a:p>
          <a:p>
            <a:r>
              <a:rPr lang="en-US" dirty="0"/>
              <a:t>Get-</a:t>
            </a:r>
            <a:r>
              <a:rPr lang="en-US" dirty="0" err="1"/>
              <a:t>DbaConfig</a:t>
            </a:r>
            <a:r>
              <a:rPr lang="en-US" dirty="0"/>
              <a:t> | Out-</a:t>
            </a:r>
            <a:r>
              <a:rPr lang="en-US" dirty="0" err="1"/>
              <a:t>GridView</a:t>
            </a:r>
            <a:endParaRPr lang="en-US" dirty="0"/>
          </a:p>
          <a:p>
            <a:endParaRPr lang="en-US" dirty="0"/>
          </a:p>
          <a:p>
            <a:r>
              <a:rPr lang="en-US" dirty="0"/>
              <a:t># Check out our logs directory, so Enterprise :D</a:t>
            </a:r>
          </a:p>
          <a:p>
            <a:r>
              <a:rPr lang="en-US" dirty="0"/>
              <a:t>Invoke-Item (Get-</a:t>
            </a:r>
            <a:r>
              <a:rPr lang="en-US" dirty="0" err="1"/>
              <a:t>DbaConfig</a:t>
            </a:r>
            <a:r>
              <a:rPr lang="en-US" dirty="0"/>
              <a:t> -</a:t>
            </a:r>
            <a:r>
              <a:rPr lang="en-US" dirty="0" err="1"/>
              <a:t>FullName</a:t>
            </a:r>
            <a:r>
              <a:rPr lang="en-US" dirty="0"/>
              <a:t> </a:t>
            </a:r>
            <a:r>
              <a:rPr lang="en-US" dirty="0" err="1"/>
              <a:t>path.dbatoolslogpath</a:t>
            </a:r>
            <a:r>
              <a:rPr lang="en-US" dirty="0"/>
              <a:t>).Value</a:t>
            </a:r>
          </a:p>
          <a:p>
            <a:endParaRPr lang="en-US" dirty="0"/>
          </a:p>
          <a:p>
            <a:r>
              <a:rPr lang="en-US" dirty="0"/>
              <a:t># Want to see what's in our logs?</a:t>
            </a:r>
          </a:p>
          <a:p>
            <a:r>
              <a:rPr lang="en-US" dirty="0"/>
              <a:t>Get-</a:t>
            </a:r>
            <a:r>
              <a:rPr lang="en-US" dirty="0" err="1"/>
              <a:t>DbatoolsLog</a:t>
            </a:r>
            <a:r>
              <a:rPr lang="en-US" dirty="0"/>
              <a:t> | Out-</a:t>
            </a:r>
            <a:r>
              <a:rPr lang="en-US" dirty="0" err="1"/>
              <a:t>GridView</a:t>
            </a:r>
            <a:endParaRPr lang="en-US" dirty="0"/>
          </a:p>
          <a:p>
            <a:endParaRPr lang="en-US" dirty="0"/>
          </a:p>
          <a:p>
            <a:r>
              <a:rPr lang="en-US" dirty="0"/>
              <a:t># Need to send us diagnostic information? Use this support package generator</a:t>
            </a:r>
          </a:p>
          <a:p>
            <a:r>
              <a:rPr lang="en-US" dirty="0"/>
              <a:t>New-</a:t>
            </a:r>
            <a:r>
              <a:rPr lang="en-US" dirty="0" err="1"/>
              <a:t>DbatoolsSupportPackage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41667889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17819086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65DB8-6FC2-4B26-BBAF-AA7CE701B6B9}" type="slidenum">
              <a:rPr kumimoji="0" lang="nl-BE"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nl-BE"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30738540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bet there are checklists for </a:t>
            </a:r>
          </a:p>
          <a:p>
            <a:r>
              <a:rPr lang="en-GB" dirty="0"/>
              <a:t>New servers/ data </a:t>
            </a:r>
            <a:r>
              <a:rPr lang="en-GB" dirty="0" err="1"/>
              <a:t>centers</a:t>
            </a:r>
            <a:endParaRPr lang="en-GB" dirty="0"/>
          </a:p>
          <a:p>
            <a:r>
              <a:rPr lang="en-GB" dirty="0"/>
              <a:t>Hardware/software installations</a:t>
            </a:r>
          </a:p>
          <a:p>
            <a:r>
              <a:rPr lang="en-GB" dirty="0"/>
              <a:t>Incident Response</a:t>
            </a:r>
          </a:p>
          <a:p>
            <a:r>
              <a:rPr lang="en-GB" dirty="0"/>
              <a:t>1</a:t>
            </a:r>
            <a:r>
              <a:rPr lang="en-GB" baseline="30000" dirty="0"/>
              <a:t>st</a:t>
            </a:r>
            <a:r>
              <a:rPr lang="en-GB" dirty="0"/>
              <a:t> Line/2</a:t>
            </a:r>
            <a:r>
              <a:rPr lang="en-GB" baseline="30000" dirty="0"/>
              <a:t>nd</a:t>
            </a:r>
            <a:r>
              <a:rPr lang="en-GB" dirty="0"/>
              <a:t> line for systems</a:t>
            </a:r>
          </a:p>
          <a:p>
            <a:r>
              <a:rPr lang="en-GB" dirty="0"/>
              <a:t>Pre-requisites</a:t>
            </a:r>
          </a:p>
          <a:p>
            <a:r>
              <a:rPr lang="en-GB" dirty="0"/>
              <a:t>Morning routines</a:t>
            </a: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6D6275-D5B4-459A-B2A3-212CA60D2300}" type="slidenum">
              <a:rPr kumimoji="0" lang="de-DE"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de-DE"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24481495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Its used for unit testing or TDD but can also be used</a:t>
            </a:r>
            <a:r>
              <a:rPr lang="en-GB" baseline="0" dirty="0"/>
              <a:t> to validate an environment.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baseline="0" dirty="0"/>
              <a:t>Comes with Windows 10 or install from the gallery with Install-Module Pester</a:t>
            </a:r>
            <a:endParaRPr lang="en-GB" dirty="0"/>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6D6275-D5B4-459A-B2A3-212CA60D2300}" type="slidenum">
              <a:rPr kumimoji="0" lang="de-DE"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de-DE"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34983815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Pester test running in VS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6F04B6-3A6E-4A0E-9BBA-F10587E7A69E}" type="slidenum">
              <a:rPr kumimoji="0" lang="en-GB"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GB"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2745532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2400453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6F04B6-3A6E-4A0E-9BBA-F10587E7A69E}" type="slidenum">
              <a:rPr kumimoji="0" lang="en-GB"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GB"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12178320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you to use in the future – The important one to remember is the contains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6D6275-D5B4-459A-B2A3-212CA60D2300}" type="slidenum">
              <a:rPr kumimoji="0" lang="de-DE"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de-DE"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38315840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you to use in the future – The important one to remember is the contains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6D6275-D5B4-459A-B2A3-212CA60D2300}" type="slidenum">
              <a:rPr kumimoji="0" lang="de-DE"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de-DE"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6527328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you to use in the future – The important one to remember is the contains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6D6275-D5B4-459A-B2A3-212CA60D2300}" type="slidenum">
              <a:rPr kumimoji="0" lang="de-DE"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de-DE"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15249619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65DB8-6FC2-4B26-BBAF-AA7CE701B6B9}" type="slidenum">
              <a:rPr kumimoji="0" lang="nl-BE"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nl-BE"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28605399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65DB8-6FC2-4B26-BBAF-AA7CE701B6B9}" type="slidenum">
              <a:rPr kumimoji="0" lang="nl-BE"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nl-BE"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26424105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3147912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4098188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https://www.sqlhammer.com/running-powershell-in-a-sql-agent-job/</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9361825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a:spLocks noGrp="1" noRot="1" noChangeAspect="1"/>
          </p:cNvSpPr>
          <p:nvPr>
            <p:ph type="sldImg"/>
          </p:nvPr>
        </p:nvSpPr>
        <p:spPr>
          <a:xfrm>
            <a:off x="381000" y="685800"/>
            <a:ext cx="6096000" cy="3429000"/>
          </a:xfrm>
          <a:prstGeom prst="rect">
            <a:avLst/>
          </a:prstGeom>
        </p:spPr>
        <p:txBody>
          <a:bodyPr/>
          <a:lstStyle/>
          <a:p>
            <a:endParaRPr/>
          </a:p>
        </p:txBody>
      </p:sp>
      <p:sp>
        <p:nvSpPr>
          <p:cNvPr id="310" name="Shape 310"/>
          <p:cNvSpPr>
            <a:spLocks noGrp="1"/>
          </p:cNvSpPr>
          <p:nvPr>
            <p:ph type="body" sz="quarter" idx="1"/>
          </p:nvPr>
        </p:nvSpPr>
        <p:spPr>
          <a:prstGeom prst="rect">
            <a:avLst/>
          </a:prstGeom>
        </p:spPr>
        <p:txBody>
          <a:bodyPr/>
          <a:lstStyle/>
          <a:p>
            <a:pPr lvl="1">
              <a:defRPr sz="1200" b="1"/>
            </a:pPr>
            <a:endParaRPr lang="en-US" dirty="0"/>
          </a:p>
        </p:txBody>
      </p:sp>
    </p:spTree>
    <p:extLst>
      <p:ext uri="{BB962C8B-B14F-4D97-AF65-F5344CB8AC3E}">
        <p14:creationId xmlns:p14="http://schemas.microsoft.com/office/powerpoint/2010/main" val="2253715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21928466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a:spLocks noGrp="1" noRot="1" noChangeAspect="1"/>
          </p:cNvSpPr>
          <p:nvPr>
            <p:ph type="sldImg"/>
          </p:nvPr>
        </p:nvSpPr>
        <p:spPr>
          <a:xfrm>
            <a:off x="381000" y="685800"/>
            <a:ext cx="6096000" cy="3429000"/>
          </a:xfrm>
          <a:prstGeom prst="rect">
            <a:avLst/>
          </a:prstGeom>
        </p:spPr>
        <p:txBody>
          <a:bodyPr/>
          <a:lstStyle/>
          <a:p>
            <a:endParaRPr/>
          </a:p>
        </p:txBody>
      </p:sp>
      <p:sp>
        <p:nvSpPr>
          <p:cNvPr id="310" name="Shape 310"/>
          <p:cNvSpPr>
            <a:spLocks noGrp="1"/>
          </p:cNvSpPr>
          <p:nvPr>
            <p:ph type="body" sz="quarter" idx="1"/>
          </p:nvPr>
        </p:nvSpPr>
        <p:spPr>
          <a:prstGeom prst="rect">
            <a:avLst/>
          </a:prstGeom>
        </p:spPr>
        <p:txBody>
          <a:bodyPr/>
          <a:lstStyle/>
          <a:p>
            <a:pPr lvl="0">
              <a:defRPr sz="1200" b="1"/>
            </a:pPr>
            <a:endParaRPr lang="en-US" b="0" dirty="0"/>
          </a:p>
        </p:txBody>
      </p:sp>
    </p:spTree>
    <p:extLst>
      <p:ext uri="{BB962C8B-B14F-4D97-AF65-F5344CB8AC3E}">
        <p14:creationId xmlns:p14="http://schemas.microsoft.com/office/powerpoint/2010/main" val="26758262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sz="1200" dirty="0">
                <a:solidFill>
                  <a:schemeClr val="tx2"/>
                </a:solidFill>
              </a:rPr>
              <a:t>Pester enables validation that our Instances are as we expect them to be</a:t>
            </a:r>
          </a:p>
          <a:p>
            <a:pPr marL="457200" indent="-457200">
              <a:buFont typeface="Arial" panose="020B0604020202020204" pitchFamily="34" charset="0"/>
              <a:buChar char="•"/>
            </a:pPr>
            <a:r>
              <a:rPr lang="en-US" sz="1200" dirty="0">
                <a:solidFill>
                  <a:schemeClr val="tx2"/>
                </a:solidFill>
              </a:rPr>
              <a:t>The beauty of using PowerShell over T-SQL is that PowerShell can easily access more properties from other providers – Azure, Active Directory, File System, DNS, Registry </a:t>
            </a:r>
            <a:r>
              <a:rPr lang="en-US" sz="1200" dirty="0" err="1">
                <a:solidFill>
                  <a:schemeClr val="tx2"/>
                </a:solidFill>
              </a:rPr>
              <a:t>etc</a:t>
            </a:r>
            <a:endParaRPr lang="en-US" sz="1200" dirty="0">
              <a:solidFill>
                <a:schemeClr val="tx2"/>
              </a:solidFill>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65DB8-6FC2-4B26-BBAF-AA7CE701B6B9}" type="slidenum">
              <a:rPr kumimoji="0" lang="nl-BE"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nl-BE"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14264879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65DB8-6FC2-4B26-BBAF-AA7CE701B6B9}" type="slidenum">
              <a:rPr kumimoji="0" lang="nl-BE"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nl-BE"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39444019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hlinkClick r:id="rId3"/>
              </a:rPr>
              <a:t>Defense Information Systems Agency</a:t>
            </a:r>
            <a:endParaRPr lang="en-US" sz="1200" b="0" i="0" kern="1200" dirty="0">
              <a:solidFill>
                <a:schemeClr val="tx1"/>
              </a:solidFill>
              <a:effectLst/>
              <a:latin typeface="+mn-lt"/>
              <a:ea typeface="+mn-ea"/>
              <a:cs typeface="+mn-cs"/>
            </a:endParaRPr>
          </a:p>
          <a:p>
            <a:r>
              <a:rPr lang="en-US" dirty="0"/>
              <a:t>Security Technical Implementation Guides</a:t>
            </a:r>
          </a:p>
          <a:p>
            <a:endParaRPr lang="en-US" dirty="0"/>
          </a:p>
          <a:p>
            <a:r>
              <a:rPr lang="en-US" dirty="0"/>
              <a:t>EU General Data Protection Regulation</a:t>
            </a:r>
          </a:p>
          <a:p>
            <a:endParaRPr lang="en-US" dirty="0"/>
          </a:p>
          <a:p>
            <a:r>
              <a:rPr lang="en-US" dirty="0"/>
              <a:t>Center for Internet Security</a:t>
            </a:r>
          </a:p>
          <a:p>
            <a:endParaRPr lang="en-US" dirty="0"/>
          </a:p>
          <a:p>
            <a:endParaRPr lang="en-US" dirty="0"/>
          </a:p>
          <a:p>
            <a:r>
              <a:rPr lang="en-US" sz="1200" b="0" i="0" kern="1200" dirty="0">
                <a:solidFill>
                  <a:schemeClr val="tx1"/>
                </a:solidFill>
                <a:effectLst/>
                <a:latin typeface="+mn-lt"/>
                <a:ea typeface="+mn-ea"/>
                <a:cs typeface="+mn-cs"/>
              </a:rPr>
              <a:t>Pester can also be used for simplifying audits such as those required by DISA, CIS and GDPR. Imagine as a DBA, having 50 servers with 1000 databases. And each of these servers may be subject to up to 300 checks each. That's nearly 300,000 checks total! Recently, I went through an audit and initially, kept track of each pass/fail manually. I'd check my servers with PowerShell, then write down each of the failures that had to be documented or remediated.</a:t>
            </a:r>
          </a:p>
          <a:p>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It was exhausting.</a:t>
            </a:r>
          </a:p>
          <a:p>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But after I thought about it, I realized that Pester would be perfect to not only keep track of these checks for my immediate needs, but on an ongoing basis as well. So in this way, using Pester can keep you more secure by helping to ensure long-term compliance.</a:t>
            </a:r>
          </a:p>
          <a:p>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Not only that, it looks super impressive! I was so exciting seeing all this green fly by, that I showed my boss, the IA team and even the auditors. And while the auditors did not accept the results without manual checks, they were chuffed that a random DBA had this cool tool to help ensure compliance. So basically, you can impress your friends, your boss, auditors and even executive management - all with Pester (and you can even add in a sprinkle of </a:t>
            </a:r>
            <a:r>
              <a:rPr lang="en-US" sz="1200" b="0" i="0" kern="1200" dirty="0" err="1">
                <a:solidFill>
                  <a:schemeClr val="tx1"/>
                </a:solidFill>
                <a:effectLst/>
                <a:latin typeface="+mn-lt"/>
                <a:ea typeface="+mn-ea"/>
                <a:cs typeface="+mn-cs"/>
              </a:rPr>
              <a:t>PowerBI</a:t>
            </a:r>
            <a:r>
              <a:rPr lang="en-US" sz="1200" b="0" i="0" kern="1200" dirty="0">
                <a:solidFill>
                  <a:schemeClr val="tx1"/>
                </a:solidFill>
                <a:effectLst/>
                <a:latin typeface="+mn-lt"/>
                <a:ea typeface="+mn-ea"/>
                <a:cs typeface="+mn-cs"/>
              </a:rPr>
              <a:t> to make the results clickable and beautiful).</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65DB8-6FC2-4B26-BBAF-AA7CE701B6B9}" type="slidenum">
              <a:rPr kumimoji="0" lang="nl-BE"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nl-BE"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33128774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26582690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19202855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2529537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1291162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20992322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1142380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7758741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4115475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40601668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24642079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33746869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3425369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21157163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31479033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130672405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20481325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3257943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408838735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20000"/>
              </a:lnSpc>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13078921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20000"/>
              </a:lnSpc>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332372385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89059974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335102340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38051886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16146872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40266498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52611462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378521188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8036326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https://www.youtube.com/watch?v=BIwe571zcWY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Little JPEG that Could Hack Your Organization w Marcus Murray</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18535547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216442197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65DB8-6FC2-4B26-BBAF-AA7CE701B6B9}" type="slidenum">
              <a:rPr kumimoji="0" lang="nl-BE"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nl-BE"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408214915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90000793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65DB8-6FC2-4B26-BBAF-AA7CE701B6B9}" type="slidenum">
              <a:rPr kumimoji="0" lang="nl-BE"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nl-BE"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13670557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248391053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 dude own a DC thru jpg, </a:t>
            </a:r>
            <a:r>
              <a:rPr lang="en-US" dirty="0" err="1"/>
              <a:t>sql</a:t>
            </a:r>
            <a:r>
              <a:rPr lang="en-US" dirty="0"/>
              <a:t> server and a stolen token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425476435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125251098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168637536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of functions!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45806806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https://blog.netspi.com/15-ways-to-bypass-the-powershell-execution-policy</a:t>
            </a:r>
          </a:p>
          <a:p>
            <a:r>
              <a:rPr lang="en-US" dirty="0"/>
              <a:t>https://www.darkoperator.com/blog/2013/3/5/powershell-basics-execution-policy-part-1.html</a:t>
            </a:r>
          </a:p>
          <a:p>
            <a:r>
              <a:rPr lang="en-US" dirty="0"/>
              <a:t>https://blogs.msdn.microsoft.com/powershell/2008/09/30/powershells-security-guiding-principles/</a:t>
            </a:r>
          </a:p>
          <a:p>
            <a:endParaRPr lang="en-US" dirty="0"/>
          </a:p>
          <a:p>
            <a:pPr>
              <a:lnSpc>
                <a:spcPct val="150000"/>
              </a:lnSpc>
            </a:pPr>
            <a:endParaRPr lang="en-US" sz="1200" dirty="0"/>
          </a:p>
          <a:p>
            <a:pPr>
              <a:lnSpc>
                <a:spcPct val="150000"/>
              </a:lnSpc>
            </a:pPr>
            <a:r>
              <a:rPr lang="en-US" sz="1200" dirty="0"/>
              <a:t>“</a:t>
            </a:r>
            <a:r>
              <a:rPr lang="en-US" sz="1200" dirty="0" err="1"/>
              <a:t>ExecutionPolicy</a:t>
            </a:r>
            <a:r>
              <a:rPr lang="en-US" sz="1200" dirty="0"/>
              <a:t> is like a baby door. The </a:t>
            </a:r>
            <a:r>
              <a:rPr lang="en-US" sz="1200" dirty="0" err="1"/>
              <a:t>ExecutionPolicy</a:t>
            </a:r>
            <a:r>
              <a:rPr lang="en-US" sz="1200" dirty="0"/>
              <a:t> keeps babies safe but every grown-up passes it easily.” ~ David das Neves, Microsoft PFE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3977186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https://docs.microsoft.com/en-us/powershell/scripting/core-powershell/running-remote-commands?view=powershell-5.1</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33081092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157222487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392183458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238968292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a:t>
            </a:r>
            <a:r>
              <a:rPr lang="en-US" dirty="0" err="1"/>
              <a:t>SqlServer</a:t>
            </a:r>
            <a:r>
              <a:rPr lang="en-US" dirty="0"/>
              <a:t> is successor to SQLPS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2272641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810" y="1905000"/>
            <a:ext cx="9146382" cy="2667000"/>
          </a:xfrm>
        </p:spPr>
        <p:txBody>
          <a:bodyPr>
            <a:noAutofit/>
          </a:bodyPr>
          <a:lstStyle>
            <a:lvl1pPr>
              <a:defRPr sz="5400"/>
            </a:lvl1pPr>
          </a:lstStyle>
          <a:p>
            <a:r>
              <a:rPr lang="en-US"/>
              <a:t>Click to edit Master title style</a:t>
            </a:r>
            <a:endParaRPr/>
          </a:p>
        </p:txBody>
      </p:sp>
      <p:grpSp>
        <p:nvGrpSpPr>
          <p:cNvPr id="256" name="line" descr="Line graphic"/>
          <p:cNvGrpSpPr/>
          <p:nvPr/>
        </p:nvGrpSpPr>
        <p:grpSpPr bwMode="invGray">
          <a:xfrm>
            <a:off x="1585309" y="4724400"/>
            <a:ext cx="8634184" cy="64008"/>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grpSp>
      <p:sp>
        <p:nvSpPr>
          <p:cNvPr id="3" name="Subtitle 2"/>
          <p:cNvSpPr>
            <a:spLocks noGrp="1"/>
          </p:cNvSpPr>
          <p:nvPr>
            <p:ph type="subTitle" idx="1"/>
          </p:nvPr>
        </p:nvSpPr>
        <p:spPr>
          <a:xfrm>
            <a:off x="1522810" y="5105400"/>
            <a:ext cx="9146381" cy="1066800"/>
          </a:xfrm>
        </p:spPr>
        <p:txBody>
          <a:bodyPr/>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308874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7" name="line" descr="Line graphic"/>
          <p:cNvGrpSpPr/>
          <p:nvPr/>
        </p:nvGrpSpPr>
        <p:grpSpPr bwMode="invGray">
          <a:xfrm>
            <a:off x="1522810" y="1514475"/>
            <a:ext cx="10572328" cy="64008"/>
            <a:chOff x="1522413" y="1514475"/>
            <a:chExt cx="10569575" cy="64008"/>
          </a:xfrm>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10/26/2018</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90663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4311" y="274640"/>
            <a:ext cx="1371957" cy="5901747"/>
          </a:xfrm>
        </p:spPr>
        <p:txBody>
          <a:bodyPr vert="eaVert"/>
          <a:lstStyle/>
          <a:p>
            <a:r>
              <a:rPr lang="en-US"/>
              <a:t>Click to edit Master title style</a:t>
            </a:r>
            <a:endParaRPr/>
          </a:p>
        </p:txBody>
      </p:sp>
      <p:grpSp>
        <p:nvGrpSpPr>
          <p:cNvPr id="7" name="line" descr="Line graphic"/>
          <p:cNvGrpSpPr/>
          <p:nvPr/>
        </p:nvGrpSpPr>
        <p:grpSpPr bwMode="invGray">
          <a:xfrm rot="5400000">
            <a:off x="6867046" y="3472590"/>
            <a:ext cx="6492240" cy="64025"/>
            <a:chOff x="1522413" y="1514475"/>
            <a:chExt cx="10569575" cy="64008"/>
          </a:xfrm>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sp>
        <p:nvSpPr>
          <p:cNvPr id="3" name="Vertical Text Placeholder 2"/>
          <p:cNvSpPr>
            <a:spLocks noGrp="1"/>
          </p:cNvSpPr>
          <p:nvPr>
            <p:ph type="body" orient="vert" idx="1" hasCustomPrompt="1"/>
          </p:nvPr>
        </p:nvSpPr>
        <p:spPr>
          <a:xfrm>
            <a:off x="608171" y="277814"/>
            <a:ext cx="9146383" cy="5898573"/>
          </a:xfrm>
        </p:spPr>
        <p:txBody>
          <a:bodyPr vert="eaVert"/>
          <a:lstStyle>
            <a:lvl5pPr>
              <a:defRPr/>
            </a:lvl5pPr>
            <a:lvl6pPr marL="1261872" indent="0">
              <a:buNone/>
              <a:defRPr/>
            </a:lvl6pPr>
            <a:lvl7pPr>
              <a:defRPr/>
            </a:lvl7pPr>
            <a:lvl8pPr>
              <a:defRPr baseline="0"/>
            </a:lvl8pPr>
            <a:lvl9pPr>
              <a:defRPr baseline="0"/>
            </a:lvl9p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endParaRPr lang="en-US" dirty="0"/>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10/26/2018</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314093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1166547" y="4629791"/>
            <a:ext cx="6027955" cy="604977"/>
          </a:xfrm>
          <a:prstGeom prst="rect">
            <a:avLst/>
          </a:prstGeom>
        </p:spPr>
        <p:txBody>
          <a:bodyPr vert="horz" lIns="91440" tIns="45720" rIns="91440" bIns="45720" rtlCol="0" anchor="t">
            <a:noAutofit/>
          </a:bodyPr>
          <a:lstStyle>
            <a:lvl1pPr algn="ctr">
              <a:defRPr lang="en-US" dirty="0">
                <a:solidFill>
                  <a:schemeClr val="accent3"/>
                </a:solidFill>
                <a:latin typeface="+mn-lt"/>
                <a:cs typeface="Segoe UI Light"/>
              </a:defRPr>
            </a:lvl1pPr>
          </a:lstStyle>
          <a:p>
            <a:pPr lvl="0"/>
            <a:r>
              <a:rPr lang="en-CA" dirty="0"/>
              <a:t>Subtitle</a:t>
            </a:r>
            <a:endParaRPr lang="en-US" dirty="0"/>
          </a:p>
        </p:txBody>
      </p:sp>
      <p:sp>
        <p:nvSpPr>
          <p:cNvPr id="8" name="Text Placeholder 6"/>
          <p:cNvSpPr>
            <a:spLocks noGrp="1"/>
          </p:cNvSpPr>
          <p:nvPr>
            <p:ph type="body" sz="quarter" idx="10" hasCustomPrompt="1"/>
          </p:nvPr>
        </p:nvSpPr>
        <p:spPr>
          <a:xfrm>
            <a:off x="1166391" y="5597238"/>
            <a:ext cx="6028267" cy="573617"/>
          </a:xfrm>
        </p:spPr>
        <p:txBody>
          <a:bodyPr/>
          <a:lstStyle>
            <a:lvl1pPr marL="0" indent="0" algn="ctr" defTabSz="609448" rtl="0" eaLnBrk="1" latinLnBrk="0" hangingPunct="1">
              <a:lnSpc>
                <a:spcPct val="100000"/>
              </a:lnSpc>
              <a:spcBef>
                <a:spcPts val="0"/>
              </a:spcBef>
              <a:spcAft>
                <a:spcPts val="0"/>
              </a:spcAft>
              <a:buFont typeface="Arial"/>
              <a:buNone/>
              <a:defRPr lang="en-US" sz="1866" b="0" kern="1200" baseline="0" dirty="0" smtClean="0">
                <a:solidFill>
                  <a:schemeClr val="bg2">
                    <a:lumMod val="50000"/>
                  </a:schemeClr>
                </a:solidFill>
                <a:latin typeface="+mn-lt"/>
                <a:ea typeface="+mn-ea"/>
                <a:cs typeface="Century Gothic"/>
              </a:defRPr>
            </a:lvl1pPr>
          </a:lstStyle>
          <a:p>
            <a:pPr lvl="0"/>
            <a:r>
              <a:rPr lang="en-US" dirty="0"/>
              <a:t>Speaker Name, Title, Company</a:t>
            </a:r>
          </a:p>
        </p:txBody>
      </p:sp>
      <p:sp>
        <p:nvSpPr>
          <p:cNvPr id="9" name="Text Placeholder 9"/>
          <p:cNvSpPr>
            <a:spLocks noGrp="1"/>
          </p:cNvSpPr>
          <p:nvPr>
            <p:ph type="body" sz="quarter" idx="11" hasCustomPrompt="1"/>
          </p:nvPr>
        </p:nvSpPr>
        <p:spPr>
          <a:xfrm>
            <a:off x="1166391" y="3274739"/>
            <a:ext cx="6028267" cy="1289540"/>
          </a:xfrm>
        </p:spPr>
        <p:txBody>
          <a:bodyPr anchor="b"/>
          <a:lstStyle>
            <a:lvl1pPr marL="0" marR="0" indent="0" algn="ctr" defTabSz="609448" rtl="0" eaLnBrk="1" fontAlgn="auto" latinLnBrk="0" hangingPunct="1">
              <a:lnSpc>
                <a:spcPts val="4666"/>
              </a:lnSpc>
              <a:spcBef>
                <a:spcPct val="0"/>
              </a:spcBef>
              <a:spcAft>
                <a:spcPts val="0"/>
              </a:spcAft>
              <a:buClrTx/>
              <a:buSzTx/>
              <a:buFontTx/>
              <a:buNone/>
              <a:tabLst/>
              <a:defRPr kumimoji="0" lang="en-US" sz="5332" b="0" i="0" u="none" strike="noStrike" kern="1200" cap="none" spc="0" normalizeH="0" baseline="0" dirty="0" smtClean="0">
                <a:ln>
                  <a:noFill/>
                </a:ln>
                <a:solidFill>
                  <a:schemeClr val="tx1"/>
                </a:solidFill>
                <a:effectLst/>
                <a:uLnTx/>
                <a:uFillTx/>
                <a:latin typeface="Segoe UI Light" charset="0"/>
                <a:ea typeface="Segoe UI Light" charset="0"/>
                <a:cs typeface="Segoe UI Light" charset="0"/>
              </a:defRPr>
            </a:lvl1pPr>
          </a:lstStyle>
          <a:p>
            <a:pPr lvl="0"/>
            <a:r>
              <a:rPr lang="en-US" dirty="0"/>
              <a:t>Title slide no </a:t>
            </a:r>
            <a:br>
              <a:rPr lang="en-US" dirty="0"/>
            </a:br>
            <a:r>
              <a:rPr lang="en-US" dirty="0"/>
              <a:t>more than 2 lines</a:t>
            </a:r>
          </a:p>
        </p:txBody>
      </p:sp>
    </p:spTree>
    <p:extLst>
      <p:ext uri="{BB962C8B-B14F-4D97-AF65-F5344CB8AC3E}">
        <p14:creationId xmlns:p14="http://schemas.microsoft.com/office/powerpoint/2010/main" val="17343208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55" name="Rectangle 54"/>
          <p:cNvSpPr/>
          <p:nvPr userDrawn="1"/>
        </p:nvSpPr>
        <p:spPr>
          <a:xfrm>
            <a:off x="7440461" y="0"/>
            <a:ext cx="4751540" cy="6858000"/>
          </a:xfrm>
          <a:prstGeom prst="rect">
            <a:avLst/>
          </a:prstGeom>
          <a:solidFill>
            <a:schemeClr val="bg2">
              <a:lumMod val="95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2" name="Title 1"/>
          <p:cNvSpPr>
            <a:spLocks noGrp="1"/>
          </p:cNvSpPr>
          <p:nvPr>
            <p:ph type="title" hasCustomPrompt="1"/>
          </p:nvPr>
        </p:nvSpPr>
        <p:spPr>
          <a:xfrm>
            <a:off x="1390239" y="3510585"/>
            <a:ext cx="4331368" cy="627904"/>
          </a:xfrm>
        </p:spPr>
        <p:txBody>
          <a:bodyPr anchor="b"/>
          <a:lstStyle>
            <a:lvl1pPr algn="ctr">
              <a:defRPr sz="4266"/>
            </a:lvl1pPr>
          </a:lstStyle>
          <a:p>
            <a:r>
              <a:rPr lang="en-US" dirty="0"/>
              <a:t>Speaker Name</a:t>
            </a:r>
          </a:p>
        </p:txBody>
      </p:sp>
      <p:sp>
        <p:nvSpPr>
          <p:cNvPr id="18" name="Text Placeholder 17"/>
          <p:cNvSpPr>
            <a:spLocks noGrp="1"/>
          </p:cNvSpPr>
          <p:nvPr>
            <p:ph type="body" sz="quarter" idx="10" hasCustomPrompt="1"/>
          </p:nvPr>
        </p:nvSpPr>
        <p:spPr>
          <a:xfrm>
            <a:off x="1390469" y="4129258"/>
            <a:ext cx="4330700" cy="540913"/>
          </a:xfrm>
        </p:spPr>
        <p:txBody>
          <a:bodyPr/>
          <a:lstStyle>
            <a:lvl1pPr marL="0" marR="0" indent="0" algn="ctr" defTabSz="609448" rtl="0" eaLnBrk="1" fontAlgn="auto" latinLnBrk="0" hangingPunct="1">
              <a:lnSpc>
                <a:spcPct val="100000"/>
              </a:lnSpc>
              <a:spcBef>
                <a:spcPct val="0"/>
              </a:spcBef>
              <a:spcAft>
                <a:spcPts val="0"/>
              </a:spcAft>
              <a:buClrTx/>
              <a:buSzTx/>
              <a:buFontTx/>
              <a:buNone/>
              <a:tabLst/>
              <a:defRPr kumimoji="0" lang="en-US" sz="2666" b="0" i="0" u="none" strike="noStrike" kern="1200" cap="none" spc="0" normalizeH="0" baseline="0" dirty="0">
                <a:ln>
                  <a:noFill/>
                </a:ln>
                <a:solidFill>
                  <a:schemeClr val="accent3"/>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962537" y="1495404"/>
            <a:ext cx="3778527" cy="358448"/>
          </a:xfrm>
        </p:spPr>
        <p:txBody>
          <a:bodyPr/>
          <a:lstStyle>
            <a:lvl1pPr marL="0" marR="0" indent="0" algn="l" defTabSz="121889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6" b="0" i="0" u="none" strike="noStrike" kern="1200" cap="none" spc="0" normalizeH="0" baseline="0" dirty="0">
                <a:ln>
                  <a:noFill/>
                </a:ln>
                <a:solidFill>
                  <a:schemeClr val="accent1"/>
                </a:solidFill>
                <a:effectLst/>
                <a:uLnTx/>
                <a:uFillTx/>
                <a:latin typeface="+mn-lt"/>
                <a:ea typeface="Segoe UI Light" charset="0"/>
                <a:cs typeface="Segoe UI Light" charset="0"/>
              </a:defRPr>
            </a:lvl1pPr>
          </a:lstStyle>
          <a:p>
            <a:pPr marL="0" lvl="0" indent="0" algn="l" defTabSz="1218895"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2594452" y="1024191"/>
            <a:ext cx="1924051" cy="1924049"/>
          </a:xfrm>
          <a:prstGeom prst="ellipse">
            <a:avLst/>
          </a:prstGeom>
          <a:solidFill>
            <a:schemeClr val="bg2">
              <a:lumMod val="95000"/>
            </a:schemeClr>
          </a:solidFill>
        </p:spPr>
        <p:txBody>
          <a:bodyPr anchor="ctr"/>
          <a:lstStyle>
            <a:lvl1pPr algn="ctr">
              <a:defRPr sz="1400"/>
            </a:lvl1pPr>
          </a:lstStyle>
          <a:p>
            <a:r>
              <a:rPr lang="en-US" dirty="0"/>
              <a:t>PLACE YOUR PHOTO HERE</a:t>
            </a:r>
          </a:p>
        </p:txBody>
      </p:sp>
      <p:sp>
        <p:nvSpPr>
          <p:cNvPr id="40" name="Text Placeholder 17"/>
          <p:cNvSpPr>
            <a:spLocks noGrp="1"/>
          </p:cNvSpPr>
          <p:nvPr>
            <p:ph type="body" sz="quarter" idx="13" hasCustomPrompt="1"/>
          </p:nvPr>
        </p:nvSpPr>
        <p:spPr>
          <a:xfrm>
            <a:off x="7962537" y="1854483"/>
            <a:ext cx="3778527" cy="792684"/>
          </a:xfrm>
        </p:spPr>
        <p:txBody>
          <a:bodyPr/>
          <a:lstStyle>
            <a:lvl1pPr marL="0" marR="0" indent="0" algn="l" defTabSz="121889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889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962537" y="2989079"/>
            <a:ext cx="3778527" cy="358448"/>
          </a:xfrm>
        </p:spPr>
        <p:txBody>
          <a:bodyPr/>
          <a:lstStyle>
            <a:lvl1pPr marL="0" marR="0" indent="0" algn="l" defTabSz="121889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6" b="0" i="0" u="none" strike="noStrike" kern="1200" cap="none" spc="0" normalizeH="0" baseline="0" dirty="0">
                <a:ln>
                  <a:noFill/>
                </a:ln>
                <a:solidFill>
                  <a:schemeClr val="accent1"/>
                </a:solidFill>
                <a:effectLst/>
                <a:uLnTx/>
                <a:uFillTx/>
                <a:latin typeface="+mn-lt"/>
                <a:ea typeface="Segoe UI Light" charset="0"/>
                <a:cs typeface="Segoe UI Light" charset="0"/>
              </a:defRPr>
            </a:lvl1pPr>
          </a:lstStyle>
          <a:p>
            <a:pPr marL="0" lvl="0" indent="0" algn="l" defTabSz="1218895" rtl="0" eaLnBrk="1" latinLnBrk="0" hangingPunct="1">
              <a:lnSpc>
                <a:spcPct val="90000"/>
              </a:lnSpc>
              <a:spcBef>
                <a:spcPts val="1333"/>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962537" y="3348158"/>
            <a:ext cx="3778527" cy="792684"/>
          </a:xfrm>
        </p:spPr>
        <p:txBody>
          <a:bodyPr/>
          <a:lstStyle>
            <a:lvl1pPr marL="0" marR="0" indent="0" algn="l" defTabSz="121889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889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962537" y="4460708"/>
            <a:ext cx="3778527" cy="358448"/>
          </a:xfrm>
        </p:spPr>
        <p:txBody>
          <a:bodyPr/>
          <a:lstStyle>
            <a:lvl1pPr marL="0" marR="0" indent="0" algn="l" defTabSz="121889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6" b="0" i="0" u="none" strike="noStrike" kern="1200" cap="none" spc="0" normalizeH="0" baseline="0" dirty="0">
                <a:ln>
                  <a:noFill/>
                </a:ln>
                <a:solidFill>
                  <a:schemeClr val="accent1"/>
                </a:solidFill>
                <a:effectLst/>
                <a:uLnTx/>
                <a:uFillTx/>
                <a:latin typeface="+mn-lt"/>
                <a:ea typeface="Segoe UI Light" charset="0"/>
                <a:cs typeface="Segoe UI Light" charset="0"/>
              </a:defRPr>
            </a:lvl1pPr>
          </a:lstStyle>
          <a:p>
            <a:pPr marL="0" lvl="0" indent="0" algn="l" defTabSz="1218895" rtl="0" eaLnBrk="1" latinLnBrk="0" hangingPunct="1">
              <a:lnSpc>
                <a:spcPct val="90000"/>
              </a:lnSpc>
              <a:spcBef>
                <a:spcPts val="1333"/>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962537" y="4819787"/>
            <a:ext cx="3778527" cy="792684"/>
          </a:xfrm>
        </p:spPr>
        <p:txBody>
          <a:bodyPr/>
          <a:lstStyle>
            <a:lvl1pPr marL="0" marR="0" indent="0" algn="l" defTabSz="1218895"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8895"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267842" y="5181601"/>
            <a:ext cx="1159933" cy="349251"/>
          </a:xfrm>
        </p:spPr>
        <p:txBody>
          <a:bodyPr/>
          <a:lstStyle>
            <a:lvl1pPr marL="0" algn="l" defTabSz="1218895" rtl="0" eaLnBrk="1" latinLnBrk="0" hangingPunct="1">
              <a:defRPr lang="en-US" sz="1466" kern="1200" dirty="0">
                <a:solidFill>
                  <a:schemeClr val="accent1"/>
                </a:solidFill>
                <a:latin typeface="+mn-lt"/>
                <a:ea typeface="+mn-ea"/>
                <a:cs typeface="+mn-cs"/>
              </a:defRPr>
            </a:lvl1pPr>
          </a:lstStyle>
          <a:p>
            <a:r>
              <a:rPr lang="en-US" sz="1466" dirty="0">
                <a:solidFill>
                  <a:schemeClr val="accent1"/>
                </a:solidFill>
              </a:rPr>
              <a:t>/</a:t>
            </a:r>
            <a:r>
              <a:rPr lang="en-US" sz="1466" dirty="0" err="1">
                <a:solidFill>
                  <a:schemeClr val="accent1"/>
                </a:solidFill>
              </a:rPr>
              <a:t>yourname</a:t>
            </a:r>
            <a:endParaRPr lang="en-US" sz="1466" dirty="0">
              <a:solidFill>
                <a:schemeClr val="accent1"/>
              </a:solidFill>
            </a:endParaRPr>
          </a:p>
        </p:txBody>
      </p:sp>
      <p:sp>
        <p:nvSpPr>
          <p:cNvPr id="50" name="Text Placeholder 48"/>
          <p:cNvSpPr>
            <a:spLocks noGrp="1"/>
          </p:cNvSpPr>
          <p:nvPr>
            <p:ph type="body" sz="quarter" idx="19" hasCustomPrompt="1"/>
          </p:nvPr>
        </p:nvSpPr>
        <p:spPr>
          <a:xfrm>
            <a:off x="3157986" y="5181601"/>
            <a:ext cx="1380210" cy="349251"/>
          </a:xfrm>
        </p:spPr>
        <p:txBody>
          <a:bodyPr/>
          <a:lstStyle>
            <a:lvl1pPr marL="0" algn="l" defTabSz="1218895" rtl="0" eaLnBrk="1" latinLnBrk="0" hangingPunct="1">
              <a:defRPr lang="en-US" sz="1466" kern="1200" dirty="0">
                <a:solidFill>
                  <a:schemeClr val="accent1"/>
                </a:solidFill>
                <a:latin typeface="+mn-lt"/>
                <a:ea typeface="+mn-ea"/>
                <a:cs typeface="+mn-cs"/>
              </a:defRPr>
            </a:lvl1pPr>
          </a:lstStyle>
          <a:p>
            <a:r>
              <a:rPr lang="en-US" sz="1466">
                <a:solidFill>
                  <a:schemeClr val="accent1"/>
                </a:solidFill>
              </a:rPr>
              <a:t>@</a:t>
            </a:r>
            <a:r>
              <a:rPr lang="en-US" sz="1466" dirty="0" err="1">
                <a:solidFill>
                  <a:schemeClr val="accent1"/>
                </a:solidFill>
              </a:rPr>
              <a:t>yourhandle</a:t>
            </a:r>
            <a:endParaRPr lang="en-US" sz="1466" dirty="0">
              <a:solidFill>
                <a:schemeClr val="accent1"/>
              </a:solidFill>
            </a:endParaRPr>
          </a:p>
        </p:txBody>
      </p:sp>
      <p:sp>
        <p:nvSpPr>
          <p:cNvPr id="51" name="Text Placeholder 48"/>
          <p:cNvSpPr>
            <a:spLocks noGrp="1"/>
          </p:cNvSpPr>
          <p:nvPr>
            <p:ph type="body" sz="quarter" idx="20" hasCustomPrompt="1"/>
          </p:nvPr>
        </p:nvSpPr>
        <p:spPr>
          <a:xfrm>
            <a:off x="5204781" y="5181601"/>
            <a:ext cx="1159933" cy="349251"/>
          </a:xfrm>
        </p:spPr>
        <p:txBody>
          <a:bodyPr/>
          <a:lstStyle>
            <a:lvl1pPr marL="0" algn="l" defTabSz="1218895" rtl="0" eaLnBrk="1" latinLnBrk="0" hangingPunct="1">
              <a:defRPr lang="en-US" sz="1466" kern="1200" dirty="0">
                <a:solidFill>
                  <a:schemeClr val="accent1"/>
                </a:solidFill>
                <a:latin typeface="+mn-lt"/>
                <a:ea typeface="+mn-ea"/>
                <a:cs typeface="+mn-cs"/>
              </a:defRPr>
            </a:lvl1pPr>
          </a:lstStyle>
          <a:p>
            <a:r>
              <a:rPr lang="en-US" sz="1466" dirty="0" err="1">
                <a:solidFill>
                  <a:schemeClr val="accent1"/>
                </a:solidFill>
              </a:rPr>
              <a:t>yourname</a:t>
            </a:r>
            <a:endParaRPr lang="en-US" sz="1466" dirty="0">
              <a:solidFill>
                <a:schemeClr val="accent1"/>
              </a:solidFill>
            </a:endParaRPr>
          </a:p>
        </p:txBody>
      </p:sp>
    </p:spTree>
    <p:extLst>
      <p:ext uri="{BB962C8B-B14F-4D97-AF65-F5344CB8AC3E}">
        <p14:creationId xmlns:p14="http://schemas.microsoft.com/office/powerpoint/2010/main" val="41206155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603252" y="2745635"/>
            <a:ext cx="10989733" cy="3304533"/>
          </a:xfrm>
        </p:spPr>
        <p:txBody>
          <a:bodyPr>
            <a:noAutofit/>
          </a:bodyPr>
          <a:lstStyle>
            <a:lvl1pPr marL="308956" marR="0" indent="-308956" algn="l" defTabSz="1218895" rtl="0" eaLnBrk="1" fontAlgn="auto" latinLnBrk="0" hangingPunct="1">
              <a:lnSpc>
                <a:spcPct val="100000"/>
              </a:lnSpc>
              <a:spcBef>
                <a:spcPct val="20000"/>
              </a:spcBef>
              <a:spcAft>
                <a:spcPts val="0"/>
              </a:spcAft>
              <a:buClr>
                <a:schemeClr val="accent3"/>
              </a:buClr>
              <a:buSzTx/>
              <a:buFont typeface="Arial" charset="0"/>
              <a:buChar char="•"/>
              <a:tabLst/>
              <a:defRPr sz="2399">
                <a:solidFill>
                  <a:srgbClr val="58585A"/>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0"/>
            <a:r>
              <a:rPr lang="en-US" dirty="0"/>
              <a:t>Click to edit Master text styles</a:t>
            </a:r>
          </a:p>
          <a:p>
            <a:pPr lvl="0"/>
            <a:r>
              <a:rPr lang="en-US" dirty="0"/>
              <a:t>Click to edit Master text styles</a:t>
            </a:r>
          </a:p>
          <a:p>
            <a:pPr lvl="0"/>
            <a:r>
              <a:rPr lang="en-US" dirty="0"/>
              <a:t>Click to edit Master text styles</a:t>
            </a:r>
          </a:p>
        </p:txBody>
      </p:sp>
      <p:sp>
        <p:nvSpPr>
          <p:cNvPr id="2" name="Title 1"/>
          <p:cNvSpPr>
            <a:spLocks noGrp="1"/>
          </p:cNvSpPr>
          <p:nvPr>
            <p:ph type="title" hasCustomPrompt="1"/>
          </p:nvPr>
        </p:nvSpPr>
        <p:spPr/>
        <p:txBody>
          <a:bodyPr/>
          <a:lstStyle>
            <a:lvl1pPr>
              <a:defRPr>
                <a:solidFill>
                  <a:schemeClr val="tx2"/>
                </a:solidFill>
              </a:defRPr>
            </a:lvl1pPr>
          </a:lstStyle>
          <a:p>
            <a:r>
              <a:rPr lang="en-US" dirty="0"/>
              <a:t>Agenda</a:t>
            </a:r>
          </a:p>
        </p:txBody>
      </p:sp>
      <p:sp>
        <p:nvSpPr>
          <p:cNvPr id="4" name="Content Placeholder 13"/>
          <p:cNvSpPr>
            <a:spLocks noGrp="1"/>
          </p:cNvSpPr>
          <p:nvPr>
            <p:ph sz="quarter" idx="11"/>
          </p:nvPr>
        </p:nvSpPr>
        <p:spPr>
          <a:xfrm>
            <a:off x="603252" y="1645604"/>
            <a:ext cx="10989733" cy="572792"/>
          </a:xfrm>
        </p:spPr>
        <p:txBody>
          <a:bodyPr>
            <a:noAutofit/>
          </a:bodyPr>
          <a:lstStyle>
            <a:lvl1pPr marL="0" marR="0" indent="0" algn="l" defTabSz="1218895" rtl="0" eaLnBrk="1" fontAlgn="auto" latinLnBrk="0" hangingPunct="1">
              <a:lnSpc>
                <a:spcPct val="100000"/>
              </a:lnSpc>
              <a:spcBef>
                <a:spcPct val="20000"/>
              </a:spcBef>
              <a:spcAft>
                <a:spcPts val="0"/>
              </a:spcAft>
              <a:buClr>
                <a:schemeClr val="accent1"/>
              </a:buClr>
              <a:buSzTx/>
              <a:buFont typeface="Arial" charset="0"/>
              <a:buNone/>
              <a:tabLst/>
              <a:defRPr sz="2666">
                <a:solidFill>
                  <a:schemeClr val="accent1"/>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a:t>
            </a:r>
          </a:p>
        </p:txBody>
      </p:sp>
    </p:spTree>
    <p:extLst>
      <p:ext uri="{BB962C8B-B14F-4D97-AF65-F5344CB8AC3E}">
        <p14:creationId xmlns:p14="http://schemas.microsoft.com/office/powerpoint/2010/main" val="14765187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30"/>
          <p:cNvSpPr>
            <a:spLocks noGrp="1"/>
          </p:cNvSpPr>
          <p:nvPr>
            <p:ph type="body" sz="quarter" idx="10" hasCustomPrompt="1"/>
          </p:nvPr>
        </p:nvSpPr>
        <p:spPr>
          <a:xfrm>
            <a:off x="601944" y="2368759"/>
            <a:ext cx="4907376" cy="520700"/>
          </a:xfrm>
        </p:spPr>
        <p:txBody>
          <a:bodyPr anchor="b">
            <a:normAutofit/>
          </a:bodyPr>
          <a:lstStyle>
            <a:lvl1pPr marL="0" indent="0" algn="l" defTabSz="1218895" rtl="0" eaLnBrk="1" latinLnBrk="0" hangingPunct="1">
              <a:buNone/>
              <a:defRPr lang="en-US" sz="1866"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10" name="Text Placeholder 30"/>
          <p:cNvSpPr>
            <a:spLocks noGrp="1"/>
          </p:cNvSpPr>
          <p:nvPr>
            <p:ph type="body" sz="quarter" idx="14" hasCustomPrompt="1"/>
          </p:nvPr>
        </p:nvSpPr>
        <p:spPr>
          <a:xfrm>
            <a:off x="6675024" y="2368759"/>
            <a:ext cx="4907376" cy="520700"/>
          </a:xfrm>
        </p:spPr>
        <p:txBody>
          <a:bodyPr anchor="b">
            <a:normAutofit/>
          </a:bodyPr>
          <a:lstStyle>
            <a:lvl1pPr marL="0" indent="0" algn="l" defTabSz="1218895" rtl="0" eaLnBrk="1" latinLnBrk="0" hangingPunct="1">
              <a:buNone/>
              <a:defRPr lang="en-US" sz="1866"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13" name="Text Placeholder 20"/>
          <p:cNvSpPr>
            <a:spLocks noGrp="1"/>
          </p:cNvSpPr>
          <p:nvPr>
            <p:ph type="body" sz="quarter" idx="13"/>
          </p:nvPr>
        </p:nvSpPr>
        <p:spPr>
          <a:xfrm>
            <a:off x="601943" y="2928599"/>
            <a:ext cx="4907376" cy="3268208"/>
          </a:xfrm>
        </p:spPr>
        <p:txBody>
          <a:bodyPr>
            <a:normAutofit/>
          </a:bodyPr>
          <a:lstStyle>
            <a:lvl1pPr marL="0" indent="0">
              <a:lnSpc>
                <a:spcPct val="100000"/>
              </a:lnSpc>
              <a:buNone/>
              <a:defRPr lang="en-US" sz="1600" b="0" i="0" kern="1200" dirty="0" smtClean="0">
                <a:solidFill>
                  <a:schemeClr val="bg2">
                    <a:lumMod val="50000"/>
                  </a:schemeClr>
                </a:solidFill>
                <a:latin typeface="+mn-lt"/>
                <a:ea typeface="Gotham Light" charset="0"/>
                <a:cs typeface="Gotham Light" charset="0"/>
              </a:defRPr>
            </a:lvl1pPr>
          </a:lstStyle>
          <a:p>
            <a:pPr marL="0" lvl="0" indent="0" algn="l" defTabSz="1218895"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4" name="Text Placeholder 20"/>
          <p:cNvSpPr>
            <a:spLocks noGrp="1"/>
          </p:cNvSpPr>
          <p:nvPr>
            <p:ph type="body" sz="quarter" idx="15"/>
          </p:nvPr>
        </p:nvSpPr>
        <p:spPr>
          <a:xfrm>
            <a:off x="6675022" y="2928599"/>
            <a:ext cx="4907376" cy="3268208"/>
          </a:xfrm>
        </p:spPr>
        <p:txBody>
          <a:bodyPr>
            <a:normAutofit/>
          </a:bodyPr>
          <a:lstStyle>
            <a:lvl1pPr marL="0" indent="0">
              <a:lnSpc>
                <a:spcPct val="100000"/>
              </a:lnSpc>
              <a:buNone/>
              <a:defRPr lang="en-US" sz="1600" b="0" i="0" kern="1200" dirty="0" smtClean="0">
                <a:solidFill>
                  <a:schemeClr val="bg2">
                    <a:lumMod val="50000"/>
                  </a:schemeClr>
                </a:solidFill>
                <a:latin typeface="+mn-lt"/>
                <a:ea typeface="Gotham Light" charset="0"/>
                <a:cs typeface="Gotham Light" charset="0"/>
              </a:defRPr>
            </a:lvl1pPr>
          </a:lstStyle>
          <a:p>
            <a:pPr marL="0" lvl="0" indent="0" algn="l" defTabSz="1218895" rtl="0" eaLnBrk="1" latinLnBrk="0" hangingPunct="1">
              <a:lnSpc>
                <a:spcPct val="90000"/>
              </a:lnSpc>
              <a:spcBef>
                <a:spcPts val="1333"/>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7012659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Section Title">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1512499" y="2769554"/>
            <a:ext cx="5927546" cy="942209"/>
          </a:xfrm>
          <a:prstGeom prst="rect">
            <a:avLst/>
          </a:prstGeom>
        </p:spPr>
        <p:txBody>
          <a:bodyPr vert="horz" lIns="91440" tIns="45720" rIns="91440" bIns="45720" rtlCol="0" anchor="b" anchorCtr="0">
            <a:noAutofit/>
          </a:bodyPr>
          <a:lstStyle>
            <a:lvl1pPr algn="r">
              <a:defRPr lang="en-US" sz="7198" b="0" i="0" dirty="0">
                <a:solidFill>
                  <a:schemeClr val="tx2"/>
                </a:solidFill>
                <a:latin typeface="Segoe UI Light" charset="0"/>
                <a:ea typeface="Segoe UI Light" charset="0"/>
                <a:cs typeface="Segoe UI Light" charset="0"/>
              </a:defRPr>
            </a:lvl1pPr>
          </a:lstStyle>
          <a:p>
            <a:pPr marL="0" lvl="0"/>
            <a:r>
              <a:rPr lang="en-CA" dirty="0"/>
              <a:t>Session Title</a:t>
            </a:r>
            <a:endParaRPr lang="en-US" dirty="0"/>
          </a:p>
        </p:txBody>
      </p:sp>
      <p:sp>
        <p:nvSpPr>
          <p:cNvPr id="9" name="Subtitle 2"/>
          <p:cNvSpPr>
            <a:spLocks noGrp="1"/>
          </p:cNvSpPr>
          <p:nvPr>
            <p:ph type="subTitle" idx="1" hasCustomPrompt="1"/>
          </p:nvPr>
        </p:nvSpPr>
        <p:spPr>
          <a:xfrm>
            <a:off x="1511595" y="3707590"/>
            <a:ext cx="5928451" cy="604977"/>
          </a:xfrm>
          <a:prstGeom prst="rect">
            <a:avLst/>
          </a:prstGeom>
        </p:spPr>
        <p:txBody>
          <a:bodyPr vert="horz" lIns="91440" tIns="45720" rIns="91440" bIns="45720" rtlCol="0" anchor="t">
            <a:noAutofit/>
          </a:bodyPr>
          <a:lstStyle>
            <a:lvl1pPr algn="r">
              <a:defRPr lang="en-US" sz="3199" dirty="0">
                <a:solidFill>
                  <a:schemeClr val="accent3"/>
                </a:solidFill>
                <a:latin typeface="+mn-lt"/>
                <a:cs typeface="Segoe UI Light"/>
              </a:defRPr>
            </a:lvl1pPr>
          </a:lstStyle>
          <a:p>
            <a:pPr lvl="0"/>
            <a:r>
              <a:rPr lang="en-CA" dirty="0"/>
              <a:t>Subtitle</a:t>
            </a:r>
            <a:endParaRPr lang="en-US" dirty="0"/>
          </a:p>
        </p:txBody>
      </p:sp>
      <p:sp>
        <p:nvSpPr>
          <p:cNvPr id="6" name="Rectangle 5">
            <a:extLst>
              <a:ext uri="{FF2B5EF4-FFF2-40B4-BE49-F238E27FC236}">
                <a16:creationId xmlns:a16="http://schemas.microsoft.com/office/drawing/2014/main" id="{1214BD43-319B-47C0-A64C-F1000BBD402E}"/>
              </a:ext>
            </a:extLst>
          </p:cNvPr>
          <p:cNvSpPr/>
          <p:nvPr userDrawn="1"/>
        </p:nvSpPr>
        <p:spPr>
          <a:xfrm>
            <a:off x="8278624" y="0"/>
            <a:ext cx="3913376" cy="6858000"/>
          </a:xfrm>
          <a:prstGeom prst="rect">
            <a:avLst/>
          </a:prstGeom>
          <a:solidFill>
            <a:schemeClr val="bg2">
              <a:lumMod val="95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Tree>
    <p:extLst>
      <p:ext uri="{BB962C8B-B14F-4D97-AF65-F5344CB8AC3E}">
        <p14:creationId xmlns:p14="http://schemas.microsoft.com/office/powerpoint/2010/main" val="18704462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10488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21" name="Text Placeholder 19"/>
          <p:cNvSpPr>
            <a:spLocks noGrp="1"/>
          </p:cNvSpPr>
          <p:nvPr>
            <p:ph type="body" sz="quarter" idx="11"/>
          </p:nvPr>
        </p:nvSpPr>
        <p:spPr>
          <a:xfrm>
            <a:off x="845428" y="2495017"/>
            <a:ext cx="2846386"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086" indent="0">
              <a:buNone/>
              <a:defRPr/>
            </a:lvl2pPr>
            <a:lvl3pPr marL="914171" indent="0">
              <a:buNone/>
              <a:defRPr/>
            </a:lvl3pPr>
            <a:lvl4pPr marL="1371257" indent="0">
              <a:buNone/>
              <a:defRPr/>
            </a:lvl4pPr>
            <a:lvl5pPr marL="1828343" indent="0">
              <a:buNone/>
              <a:defRPr/>
            </a:lvl5pPr>
          </a:lstStyle>
          <a:p>
            <a:pPr lvl="0"/>
            <a:r>
              <a:rPr lang="en-US"/>
              <a:t>Click to edit Master text styles</a:t>
            </a:r>
          </a:p>
        </p:txBody>
      </p:sp>
      <p:sp>
        <p:nvSpPr>
          <p:cNvPr id="22" name="Text Placeholder 19"/>
          <p:cNvSpPr>
            <a:spLocks noGrp="1"/>
          </p:cNvSpPr>
          <p:nvPr>
            <p:ph type="body" sz="quarter" idx="12"/>
          </p:nvPr>
        </p:nvSpPr>
        <p:spPr>
          <a:xfrm>
            <a:off x="4777258" y="2495017"/>
            <a:ext cx="2846386"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086" indent="0">
              <a:buNone/>
              <a:defRPr/>
            </a:lvl2pPr>
            <a:lvl3pPr marL="914171" indent="0">
              <a:buNone/>
              <a:defRPr/>
            </a:lvl3pPr>
            <a:lvl4pPr marL="1371257" indent="0">
              <a:buNone/>
              <a:defRPr/>
            </a:lvl4pPr>
            <a:lvl5pPr marL="1828343" indent="0">
              <a:buNone/>
              <a:defRPr/>
            </a:lvl5pPr>
          </a:lstStyle>
          <a:p>
            <a:pPr lvl="0"/>
            <a:r>
              <a:rPr lang="en-US"/>
              <a:t>Click to edit Master text styles</a:t>
            </a:r>
          </a:p>
        </p:txBody>
      </p:sp>
      <p:sp>
        <p:nvSpPr>
          <p:cNvPr id="23" name="Text Placeholder 19"/>
          <p:cNvSpPr>
            <a:spLocks noGrp="1"/>
          </p:cNvSpPr>
          <p:nvPr>
            <p:ph type="body" sz="quarter" idx="13"/>
          </p:nvPr>
        </p:nvSpPr>
        <p:spPr>
          <a:xfrm>
            <a:off x="8554536" y="2495017"/>
            <a:ext cx="2846386"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086" indent="0">
              <a:buNone/>
              <a:defRPr/>
            </a:lvl2pPr>
            <a:lvl3pPr marL="914171" indent="0">
              <a:buNone/>
              <a:defRPr/>
            </a:lvl3pPr>
            <a:lvl4pPr marL="1371257" indent="0">
              <a:buNone/>
              <a:defRPr/>
            </a:lvl4pPr>
            <a:lvl5pPr marL="1828343" indent="0">
              <a:buNone/>
              <a:defRPr/>
            </a:lvl5pPr>
          </a:lstStyle>
          <a:p>
            <a:pPr lvl="0"/>
            <a:r>
              <a:rPr lang="en-US"/>
              <a:t>Click to edit Master text styles</a:t>
            </a:r>
          </a:p>
        </p:txBody>
      </p:sp>
      <p:sp>
        <p:nvSpPr>
          <p:cNvPr id="27" name="Text Placeholder 19"/>
          <p:cNvSpPr>
            <a:spLocks noGrp="1"/>
          </p:cNvSpPr>
          <p:nvPr>
            <p:ph type="body" sz="quarter" idx="14"/>
          </p:nvPr>
        </p:nvSpPr>
        <p:spPr>
          <a:xfrm>
            <a:off x="845428" y="4648829"/>
            <a:ext cx="2846386"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086" indent="0">
              <a:buNone/>
              <a:defRPr/>
            </a:lvl2pPr>
            <a:lvl3pPr marL="914171" indent="0">
              <a:buNone/>
              <a:defRPr/>
            </a:lvl3pPr>
            <a:lvl4pPr marL="1371257" indent="0">
              <a:buNone/>
              <a:defRPr/>
            </a:lvl4pPr>
            <a:lvl5pPr marL="1828343" indent="0">
              <a:buNone/>
              <a:defRPr/>
            </a:lvl5pPr>
          </a:lstStyle>
          <a:p>
            <a:pPr lvl="0"/>
            <a:r>
              <a:rPr lang="en-US"/>
              <a:t>Click to edit Master text styles</a:t>
            </a:r>
          </a:p>
        </p:txBody>
      </p:sp>
      <p:sp>
        <p:nvSpPr>
          <p:cNvPr id="28" name="Text Placeholder 19"/>
          <p:cNvSpPr>
            <a:spLocks noGrp="1"/>
          </p:cNvSpPr>
          <p:nvPr>
            <p:ph type="body" sz="quarter" idx="15"/>
          </p:nvPr>
        </p:nvSpPr>
        <p:spPr>
          <a:xfrm>
            <a:off x="4777258" y="4648829"/>
            <a:ext cx="2846386"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086" indent="0">
              <a:buNone/>
              <a:defRPr/>
            </a:lvl2pPr>
            <a:lvl3pPr marL="914171" indent="0">
              <a:buNone/>
              <a:defRPr/>
            </a:lvl3pPr>
            <a:lvl4pPr marL="1371257" indent="0">
              <a:buNone/>
              <a:defRPr/>
            </a:lvl4pPr>
            <a:lvl5pPr marL="1828343" indent="0">
              <a:buNone/>
              <a:defRPr/>
            </a:lvl5pPr>
          </a:lstStyle>
          <a:p>
            <a:pPr lvl="0"/>
            <a:r>
              <a:rPr lang="en-US"/>
              <a:t>Click to edit Master text styles</a:t>
            </a:r>
          </a:p>
        </p:txBody>
      </p:sp>
      <p:sp>
        <p:nvSpPr>
          <p:cNvPr id="29" name="Text Placeholder 19"/>
          <p:cNvSpPr>
            <a:spLocks noGrp="1"/>
          </p:cNvSpPr>
          <p:nvPr>
            <p:ph type="body" sz="quarter" idx="16"/>
          </p:nvPr>
        </p:nvSpPr>
        <p:spPr>
          <a:xfrm>
            <a:off x="8554536" y="4648829"/>
            <a:ext cx="2846386" cy="1093788"/>
          </a:xfrm>
        </p:spPr>
        <p:txBody>
          <a:bodyPr>
            <a:normAutofit/>
          </a:bodyPr>
          <a:lstStyle>
            <a:lvl1pPr marL="0" indent="0" algn="ctr">
              <a:lnSpc>
                <a:spcPct val="100000"/>
              </a:lnSpc>
              <a:buNone/>
              <a:defRPr lang="en-US" sz="1400" kern="1200" dirty="0">
                <a:solidFill>
                  <a:schemeClr val="bg2">
                    <a:lumMod val="50000"/>
                  </a:schemeClr>
                </a:solidFill>
                <a:latin typeface="+mn-lt"/>
                <a:ea typeface="Gotham Light" charset="0"/>
                <a:cs typeface="Gotham Light" charset="0"/>
              </a:defRPr>
            </a:lvl1pPr>
            <a:lvl2pPr marL="457086" indent="0">
              <a:buNone/>
              <a:defRPr/>
            </a:lvl2pPr>
            <a:lvl3pPr marL="914171" indent="0">
              <a:buNone/>
              <a:defRPr/>
            </a:lvl3pPr>
            <a:lvl4pPr marL="1371257" indent="0">
              <a:buNone/>
              <a:defRPr/>
            </a:lvl4pPr>
            <a:lvl5pPr marL="1828343" indent="0">
              <a:buNone/>
              <a:defRPr/>
            </a:lvl5pPr>
          </a:lstStyle>
          <a:p>
            <a:pPr lvl="0"/>
            <a:r>
              <a:rPr lang="en-US"/>
              <a:t>Click to edit Master text styles</a:t>
            </a:r>
          </a:p>
        </p:txBody>
      </p:sp>
    </p:spTree>
    <p:extLst>
      <p:ext uri="{BB962C8B-B14F-4D97-AF65-F5344CB8AC3E}">
        <p14:creationId xmlns:p14="http://schemas.microsoft.com/office/powerpoint/2010/main" val="2351579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429371" y="1314315"/>
            <a:ext cx="10989733" cy="3891476"/>
          </a:xfrm>
        </p:spPr>
        <p:txBody>
          <a:bodyPr>
            <a:noAutofit/>
          </a:bodyPr>
          <a:lstStyle>
            <a:lvl1pPr marL="308956" marR="0" indent="-308956" algn="l" defTabSz="1218895" rtl="0" eaLnBrk="1" fontAlgn="auto" latinLnBrk="0" hangingPunct="1">
              <a:lnSpc>
                <a:spcPct val="100000"/>
              </a:lnSpc>
              <a:spcBef>
                <a:spcPct val="20000"/>
              </a:spcBef>
              <a:spcAft>
                <a:spcPts val="0"/>
              </a:spcAft>
              <a:buClr>
                <a:schemeClr val="accent3"/>
              </a:buClr>
              <a:buSzTx/>
              <a:buFont typeface="Arial" charset="0"/>
              <a:buChar char="•"/>
              <a:tabLst/>
              <a:defRPr sz="2399"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1"/>
            <a:r>
              <a:rPr lang="en-US" dirty="0"/>
              <a:t>Click to edit Master text styles</a:t>
            </a:r>
          </a:p>
          <a:p>
            <a:pPr lvl="2"/>
            <a:r>
              <a:rPr lang="en-US" dirty="0"/>
              <a:t>Click to edit Master text styles</a:t>
            </a:r>
          </a:p>
          <a:p>
            <a:pPr lvl="3"/>
            <a:r>
              <a:rPr lang="en-US" dirty="0"/>
              <a:t>Click to edit Master text styles</a:t>
            </a:r>
          </a:p>
        </p:txBody>
      </p:sp>
      <p:sp>
        <p:nvSpPr>
          <p:cNvPr id="2" name="Title 1"/>
          <p:cNvSpPr>
            <a:spLocks noGrp="1"/>
          </p:cNvSpPr>
          <p:nvPr>
            <p:ph type="title"/>
          </p:nvPr>
        </p:nvSpPr>
        <p:spPr/>
        <p:txBody>
          <a:bodyPr/>
          <a:lstStyle>
            <a:lvl1pPr>
              <a:defRPr>
                <a:solidFill>
                  <a:schemeClr val="tx1"/>
                </a:solidFill>
              </a:defRPr>
            </a:lvl1pPr>
          </a:lstStyle>
          <a:p>
            <a:endParaRPr lang="en-US" dirty="0"/>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5151930" y="-188164"/>
            <a:ext cx="1888141"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pic>
        <p:nvPicPr>
          <p:cNvPr id="15" name="Picture 14">
            <a:extLst>
              <a:ext uri="{FF2B5EF4-FFF2-40B4-BE49-F238E27FC236}">
                <a16:creationId xmlns:a16="http://schemas.microsoft.com/office/drawing/2014/main" id="{D4E33BD2-482D-8049-A282-D25F00F5107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1758" b="33545"/>
          <a:stretch/>
        </p:blipFill>
        <p:spPr>
          <a:xfrm>
            <a:off x="10619741" y="6217921"/>
            <a:ext cx="1382087" cy="479552"/>
          </a:xfrm>
          <a:prstGeom prst="rect">
            <a:avLst/>
          </a:prstGeom>
        </p:spPr>
      </p:pic>
    </p:spTree>
    <p:extLst>
      <p:ext uri="{BB962C8B-B14F-4D97-AF65-F5344CB8AC3E}">
        <p14:creationId xmlns:p14="http://schemas.microsoft.com/office/powerpoint/2010/main" val="2066733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811" y="274638"/>
            <a:ext cx="9146380" cy="1020762"/>
          </a:xfrm>
        </p:spPr>
        <p:txBody>
          <a:bodyPr/>
          <a:lstStyle/>
          <a:p>
            <a:r>
              <a:rPr lang="en-US"/>
              <a:t>Click to edit Master title style</a:t>
            </a:r>
            <a:endParaRPr/>
          </a:p>
        </p:txBody>
      </p:sp>
      <p:grpSp>
        <p:nvGrpSpPr>
          <p:cNvPr id="167" name="line" descr="Line graphic"/>
          <p:cNvGrpSpPr/>
          <p:nvPr/>
        </p:nvGrpSpPr>
        <p:grpSpPr bwMode="invGray">
          <a:xfrm>
            <a:off x="1522810" y="1514475"/>
            <a:ext cx="10572328" cy="64008"/>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9AFE8FB1-0A7A-443E-AAF7-31D4FA1AA312}" type="datetimeFigureOut">
              <a:rPr lang="en-US"/>
              <a:t>10/26/2018</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dirty="0"/>
          </a:p>
        </p:txBody>
      </p:sp>
    </p:spTree>
    <p:extLst>
      <p:ext uri="{BB962C8B-B14F-4D97-AF65-F5344CB8AC3E}">
        <p14:creationId xmlns:p14="http://schemas.microsoft.com/office/powerpoint/2010/main" val="565166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810" y="1905000"/>
            <a:ext cx="9146382" cy="2667000"/>
          </a:xfrm>
        </p:spPr>
        <p:txBody>
          <a:bodyPr anchor="b">
            <a:noAutofit/>
          </a:bodyPr>
          <a:lstStyle>
            <a:lvl1pPr algn="l">
              <a:defRPr sz="4400" b="0" cap="none" baseline="0"/>
            </a:lvl1pPr>
          </a:lstStyle>
          <a:p>
            <a:r>
              <a:rPr lang="en-US"/>
              <a:t>Click to edit Master title style</a:t>
            </a:r>
            <a:endParaRPr/>
          </a:p>
        </p:txBody>
      </p:sp>
      <p:grpSp>
        <p:nvGrpSpPr>
          <p:cNvPr id="255" name="line" descr="Line graphic"/>
          <p:cNvGrpSpPr/>
          <p:nvPr/>
        </p:nvGrpSpPr>
        <p:grpSpPr bwMode="invGray">
          <a:xfrm>
            <a:off x="1585309" y="4724400"/>
            <a:ext cx="8634184" cy="64008"/>
            <a:chOff x="-4110038" y="2703513"/>
            <a:chExt cx="17394239" cy="160336"/>
          </a:xfrm>
          <a:solidFill>
            <a:schemeClr val="accent1"/>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grpSp>
      <p:sp>
        <p:nvSpPr>
          <p:cNvPr id="3" name="Text Placeholder 2"/>
          <p:cNvSpPr>
            <a:spLocks noGrp="1"/>
          </p:cNvSpPr>
          <p:nvPr>
            <p:ph type="body" idx="1"/>
          </p:nvPr>
        </p:nvSpPr>
        <p:spPr>
          <a:xfrm>
            <a:off x="1522810" y="5102526"/>
            <a:ext cx="9146381" cy="1069675"/>
          </a:xfrm>
        </p:spPr>
        <p:txBody>
          <a:bodyPr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10/26/2018</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847411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811" y="274638"/>
            <a:ext cx="9146380" cy="1020762"/>
          </a:xfrm>
        </p:spPr>
        <p:txBody>
          <a:bodyPr/>
          <a:lstStyle/>
          <a:p>
            <a:r>
              <a:rPr lang="en-US"/>
              <a:t>Click to edit Master title style</a:t>
            </a:r>
            <a:endParaRPr/>
          </a:p>
        </p:txBody>
      </p:sp>
      <p:grpSp>
        <p:nvGrpSpPr>
          <p:cNvPr id="158" name="line" descr="Line graphic"/>
          <p:cNvGrpSpPr/>
          <p:nvPr/>
        </p:nvGrpSpPr>
        <p:grpSpPr bwMode="invGray">
          <a:xfrm>
            <a:off x="1522810" y="1514475"/>
            <a:ext cx="10572328" cy="64008"/>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sp>
        <p:nvSpPr>
          <p:cNvPr id="3" name="Content Placeholder 2"/>
          <p:cNvSpPr>
            <a:spLocks noGrp="1"/>
          </p:cNvSpPr>
          <p:nvPr>
            <p:ph sz="half" idx="1"/>
          </p:nvPr>
        </p:nvSpPr>
        <p:spPr>
          <a:xfrm>
            <a:off x="1522810" y="1905000"/>
            <a:ext cx="4420750"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8442" y="1905000"/>
            <a:ext cx="4420749"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10/26/2018</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3880819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811" y="274638"/>
            <a:ext cx="9146380" cy="1020762"/>
          </a:xfrm>
        </p:spPr>
        <p:txBody>
          <a:bodyPr/>
          <a:lstStyle>
            <a:lvl1pPr>
              <a:defRPr/>
            </a:lvl1pPr>
          </a:lstStyle>
          <a:p>
            <a:r>
              <a:rPr lang="en-US"/>
              <a:t>Click to edit Master title style</a:t>
            </a:r>
            <a:endParaRPr/>
          </a:p>
        </p:txBody>
      </p:sp>
      <p:grpSp>
        <p:nvGrpSpPr>
          <p:cNvPr id="160" name="line" descr="Line graphic"/>
          <p:cNvGrpSpPr/>
          <p:nvPr/>
        </p:nvGrpSpPr>
        <p:grpSpPr bwMode="invGray">
          <a:xfrm>
            <a:off x="1522810" y="1514475"/>
            <a:ext cx="10572328" cy="64008"/>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sp>
        <p:nvSpPr>
          <p:cNvPr id="3" name="Text Placeholder 2"/>
          <p:cNvSpPr>
            <a:spLocks noGrp="1"/>
          </p:cNvSpPr>
          <p:nvPr>
            <p:ph type="body" idx="1"/>
          </p:nvPr>
        </p:nvSpPr>
        <p:spPr>
          <a:xfrm>
            <a:off x="1522810" y="1905000"/>
            <a:ext cx="441770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22810" y="2819400"/>
            <a:ext cx="441770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51488" y="1905000"/>
            <a:ext cx="441770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51488" y="2819400"/>
            <a:ext cx="441770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9AFE8FB1-0A7A-443E-AAF7-31D4FA1AA312}" type="datetimeFigureOut">
              <a:rPr lang="en-US"/>
              <a:t>10/26/2018</a:t>
            </a:fld>
            <a:endParaRPr/>
          </a:p>
        </p:txBody>
      </p:sp>
      <p:sp>
        <p:nvSpPr>
          <p:cNvPr id="9" name="Slide Number Placeholder 8"/>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566752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156" name="line" descr="Line graphic"/>
          <p:cNvGrpSpPr/>
          <p:nvPr/>
        </p:nvGrpSpPr>
        <p:grpSpPr bwMode="invGray">
          <a:xfrm>
            <a:off x="1522810" y="1514475"/>
            <a:ext cx="10572328" cy="64008"/>
            <a:chOff x="1522413" y="1514475"/>
            <a:chExt cx="10569575" cy="64008"/>
          </a:xfrm>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9AFE8FB1-0A7A-443E-AAF7-31D4FA1AA312}" type="datetimeFigureOut">
              <a:rPr lang="en-US"/>
              <a:t>10/26/2018</a:t>
            </a:fld>
            <a:endParaRPr/>
          </a:p>
        </p:txBody>
      </p:sp>
      <p:sp>
        <p:nvSpPr>
          <p:cNvPr id="5" name="Slide Number Placeholder 4"/>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997782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9AFE8FB1-0A7A-443E-AAF7-31D4FA1AA312}" type="datetimeFigureOut">
              <a:rPr lang="en-US"/>
              <a:t>10/26/2018</a:t>
            </a:fld>
            <a:endParaRPr/>
          </a:p>
        </p:txBody>
      </p:sp>
      <p:sp>
        <p:nvSpPr>
          <p:cNvPr id="4" name="Slide Number Placeholder 3"/>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388076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811" y="274638"/>
            <a:ext cx="9146380" cy="1020762"/>
          </a:xfrm>
        </p:spPr>
        <p:txBody>
          <a:bodyPr anchor="b">
            <a:noAutofit/>
          </a:bodyPr>
          <a:lstStyle>
            <a:lvl1pPr algn="l">
              <a:defRPr sz="3200" b="0"/>
            </a:lvl1pPr>
          </a:lstStyle>
          <a:p>
            <a:r>
              <a:rPr lang="en-US"/>
              <a:t>Click to edit Master title style</a:t>
            </a:r>
            <a:endParaRPr/>
          </a:p>
        </p:txBody>
      </p:sp>
      <p:sp>
        <p:nvSpPr>
          <p:cNvPr id="4" name="Text Placeholder 3"/>
          <p:cNvSpPr>
            <a:spLocks noGrp="1"/>
          </p:cNvSpPr>
          <p:nvPr>
            <p:ph type="body" sz="half" idx="2"/>
          </p:nvPr>
        </p:nvSpPr>
        <p:spPr>
          <a:xfrm>
            <a:off x="1522809" y="3429000"/>
            <a:ext cx="2743915"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Content Placeholder 2"/>
          <p:cNvSpPr>
            <a:spLocks noGrp="1"/>
          </p:cNvSpPr>
          <p:nvPr>
            <p:ph idx="1"/>
          </p:nvPr>
        </p:nvSpPr>
        <p:spPr>
          <a:xfrm>
            <a:off x="4711249" y="1905000"/>
            <a:ext cx="5670757"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grpSp>
        <p:nvGrpSpPr>
          <p:cNvPr id="615" name="frame" descr="Box graphic"/>
          <p:cNvGrpSpPr/>
          <p:nvPr/>
        </p:nvGrpSpPr>
        <p:grpSpPr bwMode="invGray">
          <a:xfrm>
            <a:off x="4418990" y="1630822"/>
            <a:ext cx="6292667" cy="4575885"/>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gr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10/26/2018</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3807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811" y="274638"/>
            <a:ext cx="9146380" cy="1020762"/>
          </a:xfrm>
        </p:spPr>
        <p:txBody>
          <a:bodyPr anchor="b">
            <a:noAutofit/>
          </a:bodyPr>
          <a:lstStyle>
            <a:lvl1pPr algn="l">
              <a:defRPr sz="32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746293" y="1884311"/>
            <a:ext cx="5670757"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grpSp>
        <p:nvGrpSpPr>
          <p:cNvPr id="614" name="frame" descr="Box graphic"/>
          <p:cNvGrpSpPr/>
          <p:nvPr/>
        </p:nvGrpSpPr>
        <p:grpSpPr bwMode="invGray">
          <a:xfrm flipH="1">
            <a:off x="1447877" y="1630822"/>
            <a:ext cx="6292667" cy="4575885"/>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grpSp>
      <p:sp>
        <p:nvSpPr>
          <p:cNvPr id="4" name="Text Placeholder 3"/>
          <p:cNvSpPr>
            <a:spLocks noGrp="1"/>
          </p:cNvSpPr>
          <p:nvPr>
            <p:ph type="body" sz="half" idx="2"/>
          </p:nvPr>
        </p:nvSpPr>
        <p:spPr>
          <a:xfrm>
            <a:off x="7908018" y="3411748"/>
            <a:ext cx="2743915"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10/26/2018</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324222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811" y="274638"/>
            <a:ext cx="9146380" cy="10207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811" y="1905000"/>
            <a:ext cx="9146382" cy="4267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810" y="6400801"/>
            <a:ext cx="6326246" cy="276226"/>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077716" y="6400801"/>
            <a:ext cx="1244183"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9AFE8FB1-0A7A-443E-AAF7-31D4FA1AA312}" type="datetimeFigureOut">
              <a:rPr lang="en-US" smtClean="0"/>
              <a:pPr/>
              <a:t>10/26/2018</a:t>
            </a:fld>
            <a:endParaRPr lang="en-US" dirty="0"/>
          </a:p>
        </p:txBody>
      </p:sp>
      <p:sp>
        <p:nvSpPr>
          <p:cNvPr id="6" name="Slide Number Placeholder 5"/>
          <p:cNvSpPr>
            <a:spLocks noGrp="1"/>
          </p:cNvSpPr>
          <p:nvPr>
            <p:ph type="sldNum" sz="quarter" idx="4"/>
          </p:nvPr>
        </p:nvSpPr>
        <p:spPr>
          <a:xfrm>
            <a:off x="9525893" y="6400801"/>
            <a:ext cx="1143300"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25BA54BD-C84D-46CE-8B72-31BFB26ABA43}" type="slidenum">
              <a:rPr lang="en-US" smtClean="0"/>
              <a:pPr/>
              <a:t>‹#›</a:t>
            </a:fld>
            <a:endParaRPr lang="en-US"/>
          </a:p>
        </p:txBody>
      </p:sp>
    </p:spTree>
    <p:extLst>
      <p:ext uri="{BB962C8B-B14F-4D97-AF65-F5344CB8AC3E}">
        <p14:creationId xmlns:p14="http://schemas.microsoft.com/office/powerpoint/2010/main" val="198942806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4.xml"/><Relationship Id="rId1" Type="http://schemas.openxmlformats.org/officeDocument/2006/relationships/slideLayout" Target="../slideLayouts/slideLayout1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0.xml"/><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s://www.symantec.com/connect/blogs/powershell-threats-surge-954-percent-analyzed-scripts-were-malicious"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s://www.linkedin.com/in/pittfurg/"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watch?v=BMreZZ1cgFI"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hyperlink" Target="https://blogs.msdn.microsoft.com/powershell/2016/09/27/powershell-security-at-derbycon/"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6.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6.xml"/><Relationship Id="rId5" Type="http://schemas.openxmlformats.org/officeDocument/2006/relationships/image" Target="../media/image60.png"/><Relationship Id="rId4" Type="http://schemas.openxmlformats.org/officeDocument/2006/relationships/image" Target="../media/image59.png"/></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4.xml"/><Relationship Id="rId1" Type="http://schemas.openxmlformats.org/officeDocument/2006/relationships/tags" Target="../tags/tag1.xml"/><Relationship Id="rId4" Type="http://schemas.openxmlformats.org/officeDocument/2006/relationships/image" Target="../media/image62.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4.xml"/><Relationship Id="rId1" Type="http://schemas.openxmlformats.org/officeDocument/2006/relationships/tags" Target="../tags/tag2.xml"/><Relationship Id="rId4" Type="http://schemas.openxmlformats.org/officeDocument/2006/relationships/image" Target="../media/image63.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4.xml"/><Relationship Id="rId1" Type="http://schemas.openxmlformats.org/officeDocument/2006/relationships/tags" Target="../tags/tag3.xml"/><Relationship Id="rId4" Type="http://schemas.openxmlformats.org/officeDocument/2006/relationships/image" Target="../media/image64.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4.xml"/><Relationship Id="rId1" Type="http://schemas.openxmlformats.org/officeDocument/2006/relationships/tags" Target="../tags/tag4.xml"/><Relationship Id="rId4" Type="http://schemas.openxmlformats.org/officeDocument/2006/relationships/image" Target="../media/image65.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4.xml"/><Relationship Id="rId1" Type="http://schemas.openxmlformats.org/officeDocument/2006/relationships/tags" Target="../tags/tag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4.xml"/><Relationship Id="rId1" Type="http://schemas.openxmlformats.org/officeDocument/2006/relationships/tags" Target="../tags/tag6.xml"/><Relationship Id="rId4" Type="http://schemas.openxmlformats.org/officeDocument/2006/relationships/image" Target="../media/image66.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4.xml"/><Relationship Id="rId1" Type="http://schemas.openxmlformats.org/officeDocument/2006/relationships/tags" Target="../tags/tag7.xml"/><Relationship Id="rId4" Type="http://schemas.openxmlformats.org/officeDocument/2006/relationships/image" Target="../media/image67.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4.xml"/><Relationship Id="rId1" Type="http://schemas.openxmlformats.org/officeDocument/2006/relationships/tags" Target="../tags/tag8.xml"/><Relationship Id="rId4" Type="http://schemas.openxmlformats.org/officeDocument/2006/relationships/image" Target="../media/image68.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4.xml"/><Relationship Id="rId1" Type="http://schemas.openxmlformats.org/officeDocument/2006/relationships/tags" Target="../tags/tag9.xml"/><Relationship Id="rId4" Type="http://schemas.openxmlformats.org/officeDocument/2006/relationships/image" Target="../media/image69.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4.xml"/><Relationship Id="rId1" Type="http://schemas.openxmlformats.org/officeDocument/2006/relationships/tags" Target="../tags/tag10.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4.xml"/><Relationship Id="rId1" Type="http://schemas.openxmlformats.org/officeDocument/2006/relationships/tags" Target="../tags/tag11.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4.xml"/><Relationship Id="rId1" Type="http://schemas.openxmlformats.org/officeDocument/2006/relationships/tags" Target="../tags/tag12.xml"/><Relationship Id="rId4" Type="http://schemas.openxmlformats.org/officeDocument/2006/relationships/image" Target="../media/image70.png"/></Relationships>
</file>

<file path=ppt/slides/_rels/slide8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0.xml"/><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1.xml"/><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2.xml"/><Relationship Id="rId1" Type="http://schemas.openxmlformats.org/officeDocument/2006/relationships/slideLayout" Target="../slideLayouts/slideLayout14.xml"/><Relationship Id="rId4" Type="http://schemas.openxmlformats.org/officeDocument/2006/relationships/image" Target="../media/image73.png"/></Relationships>
</file>

<file path=ppt/slides/_rels/slide8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3.xml"/><Relationship Id="rId1" Type="http://schemas.openxmlformats.org/officeDocument/2006/relationships/slideLayout" Target="../slideLayouts/slideLayout14.xml"/><Relationship Id="rId4" Type="http://schemas.openxmlformats.org/officeDocument/2006/relationships/image" Target="../media/image75.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5.xml"/><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6.xml"/><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7.xml"/><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9.xml"/><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0.xml"/><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2.xml"/><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3.xml"/><Relationship Id="rId1" Type="http://schemas.openxmlformats.org/officeDocument/2006/relationships/slideLayout" Target="../slideLayouts/slideLayout6.xml"/><Relationship Id="rId4"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1">
            <a:extLst>
              <a:ext uri="{FF2B5EF4-FFF2-40B4-BE49-F238E27FC236}">
                <a16:creationId xmlns:a16="http://schemas.microsoft.com/office/drawing/2014/main" id="{03DC1EA5-D83E-4457-A8FB-F1D49C3AA573}"/>
              </a:ext>
            </a:extLst>
          </p:cNvPr>
          <p:cNvSpPr>
            <a:spLocks noGrp="1"/>
          </p:cNvSpPr>
          <p:nvPr>
            <p:ph type="subTitle" idx="1"/>
          </p:nvPr>
        </p:nvSpPr>
        <p:spPr>
          <a:xfrm>
            <a:off x="1707402" y="1971305"/>
            <a:ext cx="8481391" cy="604820"/>
          </a:xfrm>
        </p:spPr>
        <p:txBody>
          <a:bodyPr/>
          <a:lstStyle/>
          <a:p>
            <a:pPr marL="0" indent="0" fontAlgn="base">
              <a:buNone/>
            </a:pPr>
            <a:r>
              <a:rPr lang="en-GB" sz="6600" dirty="0"/>
              <a:t>PowerShell </a:t>
            </a:r>
            <a:br>
              <a:rPr lang="en-GB" sz="6600" dirty="0"/>
            </a:br>
            <a:r>
              <a:rPr lang="en-GB" sz="6600" dirty="0"/>
              <a:t>&amp; SQL Server </a:t>
            </a:r>
            <a:br>
              <a:rPr lang="en-GB" sz="6600" dirty="0"/>
            </a:br>
            <a:r>
              <a:rPr lang="en-GB" sz="6600" dirty="0"/>
              <a:t>with Drew and Rob</a:t>
            </a:r>
            <a:endParaRPr lang="en-US" sz="6600" b="1" dirty="0"/>
          </a:p>
        </p:txBody>
      </p:sp>
      <p:pic>
        <p:nvPicPr>
          <p:cNvPr id="2" name="Picture 1">
            <a:extLst>
              <a:ext uri="{FF2B5EF4-FFF2-40B4-BE49-F238E27FC236}">
                <a16:creationId xmlns:a16="http://schemas.microsoft.com/office/drawing/2014/main" id="{1DD341A5-EFAF-4D22-A582-7B50BD112195}"/>
              </a:ext>
            </a:extLst>
          </p:cNvPr>
          <p:cNvPicPr>
            <a:picLocks noChangeAspect="1"/>
          </p:cNvPicPr>
          <p:nvPr/>
        </p:nvPicPr>
        <p:blipFill>
          <a:blip r:embed="rId3"/>
          <a:stretch>
            <a:fillRect/>
          </a:stretch>
        </p:blipFill>
        <p:spPr>
          <a:xfrm>
            <a:off x="9532307" y="-86481"/>
            <a:ext cx="2497569" cy="2497569"/>
          </a:xfrm>
          <a:prstGeom prst="rect">
            <a:avLst/>
          </a:prstGeom>
        </p:spPr>
      </p:pic>
      <p:pic>
        <p:nvPicPr>
          <p:cNvPr id="3" name="Picture 2">
            <a:extLst>
              <a:ext uri="{FF2B5EF4-FFF2-40B4-BE49-F238E27FC236}">
                <a16:creationId xmlns:a16="http://schemas.microsoft.com/office/drawing/2014/main" id="{D9F963A0-A3B4-470F-ACC1-80943E391A19}"/>
              </a:ext>
            </a:extLst>
          </p:cNvPr>
          <p:cNvPicPr>
            <a:picLocks noChangeAspect="1"/>
          </p:cNvPicPr>
          <p:nvPr/>
        </p:nvPicPr>
        <p:blipFill>
          <a:blip r:embed="rId4"/>
          <a:stretch>
            <a:fillRect/>
          </a:stretch>
        </p:blipFill>
        <p:spPr>
          <a:xfrm>
            <a:off x="0" y="4574171"/>
            <a:ext cx="2347163" cy="2341067"/>
          </a:xfrm>
          <a:prstGeom prst="rect">
            <a:avLst/>
          </a:prstGeom>
        </p:spPr>
      </p:pic>
      <p:pic>
        <p:nvPicPr>
          <p:cNvPr id="8" name="Picture 7">
            <a:extLst>
              <a:ext uri="{FF2B5EF4-FFF2-40B4-BE49-F238E27FC236}">
                <a16:creationId xmlns:a16="http://schemas.microsoft.com/office/drawing/2014/main" id="{255D8BBD-232F-4C73-81B9-857FC3EBB3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96144" y="4397629"/>
            <a:ext cx="1636237" cy="2694150"/>
          </a:xfrm>
          <a:prstGeom prst="rect">
            <a:avLst/>
          </a:prstGeom>
          <a:effectLst>
            <a:softEdge rad="533400"/>
          </a:effectLst>
        </p:spPr>
      </p:pic>
      <p:pic>
        <p:nvPicPr>
          <p:cNvPr id="25" name="Picture 24" descr="A close up of a smiling person wearing a red hat&#10;&#10;Description generated with very high confidence">
            <a:extLst>
              <a:ext uri="{FF2B5EF4-FFF2-40B4-BE49-F238E27FC236}">
                <a16:creationId xmlns:a16="http://schemas.microsoft.com/office/drawing/2014/main" id="{D76357F7-A1E0-400B-9DBE-FE69DF1255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55832" y="19782"/>
            <a:ext cx="1905000" cy="1905000"/>
          </a:xfrm>
          <a:prstGeom prst="rect">
            <a:avLst/>
          </a:prstGeom>
        </p:spPr>
      </p:pic>
    </p:spTree>
    <p:extLst>
      <p:ext uri="{BB962C8B-B14F-4D97-AF65-F5344CB8AC3E}">
        <p14:creationId xmlns:p14="http://schemas.microsoft.com/office/powerpoint/2010/main" val="16909387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Editor Services</a:t>
            </a:r>
          </a:p>
        </p:txBody>
      </p:sp>
      <p:sp>
        <p:nvSpPr>
          <p:cNvPr id="3" name="Rectangle 2">
            <a:extLst>
              <a:ext uri="{FF2B5EF4-FFF2-40B4-BE49-F238E27FC236}">
                <a16:creationId xmlns:a16="http://schemas.microsoft.com/office/drawing/2014/main" id="{60A8741B-BD92-4EBC-9A4B-02C929FB01EE}"/>
              </a:ext>
            </a:extLst>
          </p:cNvPr>
          <p:cNvSpPr/>
          <p:nvPr/>
        </p:nvSpPr>
        <p:spPr>
          <a:xfrm>
            <a:off x="2718468" y="5753515"/>
            <a:ext cx="6755067" cy="461537"/>
          </a:xfrm>
          <a:prstGeom prst="rect">
            <a:avLst/>
          </a:prstGeom>
        </p:spPr>
        <p:txBody>
          <a:bodyPr wrap="square">
            <a:spAutoFit/>
          </a:bodyPr>
          <a:lstStyle/>
          <a:p>
            <a:r>
              <a:rPr lang="en-GB" sz="2399" dirty="0">
                <a:solidFill>
                  <a:prstClr val="white"/>
                </a:solidFill>
                <a:latin typeface="Corbel"/>
              </a:rPr>
              <a:t>powershell.github.io/PowerShellEditorServices/</a:t>
            </a:r>
          </a:p>
        </p:txBody>
      </p:sp>
      <p:pic>
        <p:nvPicPr>
          <p:cNvPr id="4" name="Picture 3">
            <a:extLst>
              <a:ext uri="{FF2B5EF4-FFF2-40B4-BE49-F238E27FC236}">
                <a16:creationId xmlns:a16="http://schemas.microsoft.com/office/drawing/2014/main" id="{E5A5E44C-7730-41AF-9767-09B6E06AF580}"/>
              </a:ext>
            </a:extLst>
          </p:cNvPr>
          <p:cNvPicPr>
            <a:picLocks noChangeAspect="1"/>
          </p:cNvPicPr>
          <p:nvPr/>
        </p:nvPicPr>
        <p:blipFill>
          <a:blip r:embed="rId2"/>
          <a:stretch>
            <a:fillRect/>
          </a:stretch>
        </p:blipFill>
        <p:spPr>
          <a:xfrm>
            <a:off x="2160237" y="1565265"/>
            <a:ext cx="7845028" cy="3727473"/>
          </a:xfrm>
          <a:prstGeom prst="rect">
            <a:avLst/>
          </a:prstGeom>
        </p:spPr>
      </p:pic>
    </p:spTree>
    <p:extLst>
      <p:ext uri="{BB962C8B-B14F-4D97-AF65-F5344CB8AC3E}">
        <p14:creationId xmlns:p14="http://schemas.microsoft.com/office/powerpoint/2010/main" val="153852974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Title and Content Layout with List</a:t>
            </a:r>
          </a:p>
        </p:txBody>
      </p:sp>
      <p:sp>
        <p:nvSpPr>
          <p:cNvPr id="14" name="Content Placeholder 13"/>
          <p:cNvSpPr>
            <a:spLocks noGrp="1"/>
          </p:cNvSpPr>
          <p:nvPr>
            <p:ph idx="1"/>
          </p:nvPr>
        </p:nvSpPr>
        <p:spPr/>
        <p:txBody>
          <a:bodyPr/>
          <a:lstStyle/>
          <a:p>
            <a:r>
              <a:rPr lang="en-US" dirty="0"/>
              <a:t>Add your first bullet point here</a:t>
            </a:r>
          </a:p>
          <a:p>
            <a:r>
              <a:rPr lang="en-US" dirty="0"/>
              <a:t>Add your second bullet point here</a:t>
            </a:r>
          </a:p>
          <a:p>
            <a:r>
              <a:rPr lang="en-US" dirty="0"/>
              <a:t>Add your third bullet point here</a:t>
            </a:r>
          </a:p>
        </p:txBody>
      </p:sp>
    </p:spTree>
    <p:extLst>
      <p:ext uri="{BB962C8B-B14F-4D97-AF65-F5344CB8AC3E}">
        <p14:creationId xmlns:p14="http://schemas.microsoft.com/office/powerpoint/2010/main" val="212853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 and Content Layout with Chart</a:t>
            </a:r>
          </a:p>
        </p:txBody>
      </p:sp>
      <p:graphicFrame>
        <p:nvGraphicFramePr>
          <p:cNvPr id="6" name="Content Placeholder 5" descr="Clustered column chart showing the values of 3 series for 4 categories"/>
          <p:cNvGraphicFramePr>
            <a:graphicFrameLocks noGrp="1"/>
          </p:cNvGraphicFramePr>
          <p:nvPr>
            <p:ph idx="1"/>
            <p:extLst/>
          </p:nvPr>
        </p:nvGraphicFramePr>
        <p:xfrm>
          <a:off x="1524001" y="1905000"/>
          <a:ext cx="9144000" cy="4267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65807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Content Layout with Table</a:t>
            </a:r>
          </a:p>
        </p:txBody>
      </p:sp>
      <p:sp>
        <p:nvSpPr>
          <p:cNvPr id="5" name="Content Placeholder 4"/>
          <p:cNvSpPr>
            <a:spLocks noGrp="1"/>
          </p:cNvSpPr>
          <p:nvPr>
            <p:ph sz="half" idx="1"/>
          </p:nvPr>
        </p:nvSpPr>
        <p:spPr/>
        <p:txBody>
          <a:bodyPr/>
          <a:lstStyle/>
          <a:p>
            <a:r>
              <a:rPr lang="en-US" dirty="0"/>
              <a:t>First bullet point here</a:t>
            </a:r>
          </a:p>
          <a:p>
            <a:r>
              <a:rPr lang="en-US" dirty="0"/>
              <a:t>Second bullet point here</a:t>
            </a:r>
          </a:p>
          <a:p>
            <a:r>
              <a:rPr lang="en-US" dirty="0"/>
              <a:t>Third bullet point here</a:t>
            </a:r>
          </a:p>
        </p:txBody>
      </p:sp>
      <p:graphicFrame>
        <p:nvGraphicFramePr>
          <p:cNvPr id="4" name="Content Placeholder 3"/>
          <p:cNvGraphicFramePr>
            <a:graphicFrameLocks noGrp="1"/>
          </p:cNvGraphicFramePr>
          <p:nvPr>
            <p:ph sz="half" idx="2"/>
            <p:extLst/>
          </p:nvPr>
        </p:nvGraphicFramePr>
        <p:xfrm>
          <a:off x="6248401" y="1905000"/>
          <a:ext cx="4419600" cy="2057400"/>
        </p:xfrm>
        <a:graphic>
          <a:graphicData uri="http://schemas.openxmlformats.org/drawingml/2006/table">
            <a:tbl>
              <a:tblPr firstRow="1" bandRow="1">
                <a:tableStyleId>{8EC20E35-A176-4012-BC5E-935CFFF8708E}</a:tableStyleId>
              </a:tblPr>
              <a:tblGrid>
                <a:gridCol w="1473200">
                  <a:extLst>
                    <a:ext uri="{9D8B030D-6E8A-4147-A177-3AD203B41FA5}">
                      <a16:colId xmlns:a16="http://schemas.microsoft.com/office/drawing/2014/main" val="20000"/>
                    </a:ext>
                  </a:extLst>
                </a:gridCol>
                <a:gridCol w="1473200">
                  <a:extLst>
                    <a:ext uri="{9D8B030D-6E8A-4147-A177-3AD203B41FA5}">
                      <a16:colId xmlns:a16="http://schemas.microsoft.com/office/drawing/2014/main" val="20001"/>
                    </a:ext>
                  </a:extLst>
                </a:gridCol>
                <a:gridCol w="1473200">
                  <a:extLst>
                    <a:ext uri="{9D8B030D-6E8A-4147-A177-3AD203B41FA5}">
                      <a16:colId xmlns:a16="http://schemas.microsoft.com/office/drawing/2014/main" val="20002"/>
                    </a:ext>
                  </a:extLst>
                </a:gridCol>
              </a:tblGrid>
              <a:tr h="514350">
                <a:tc>
                  <a:txBody>
                    <a:bodyPr/>
                    <a:lstStyle/>
                    <a:p>
                      <a:r>
                        <a:rPr lang="en-US" dirty="0"/>
                        <a:t>Class</a:t>
                      </a:r>
                    </a:p>
                  </a:txBody>
                  <a:tcPr anchor="ctr"/>
                </a:tc>
                <a:tc>
                  <a:txBody>
                    <a:bodyPr/>
                    <a:lstStyle/>
                    <a:p>
                      <a:pPr algn="ctr"/>
                      <a:r>
                        <a:rPr lang="en-US" dirty="0"/>
                        <a:t>Group A</a:t>
                      </a:r>
                    </a:p>
                  </a:txBody>
                  <a:tcPr anchor="ctr"/>
                </a:tc>
                <a:tc>
                  <a:txBody>
                    <a:bodyPr/>
                    <a:lstStyle/>
                    <a:p>
                      <a:pPr algn="ctr"/>
                      <a:r>
                        <a:rPr lang="en-US" dirty="0"/>
                        <a:t>Group</a:t>
                      </a:r>
                      <a:r>
                        <a:rPr lang="en-US" baseline="0" dirty="0"/>
                        <a:t> B</a:t>
                      </a:r>
                      <a:endParaRPr lang="en-US" dirty="0"/>
                    </a:p>
                  </a:txBody>
                  <a:tcPr anchor="ctr"/>
                </a:tc>
                <a:extLst>
                  <a:ext uri="{0D108BD9-81ED-4DB2-BD59-A6C34878D82A}">
                    <a16:rowId xmlns:a16="http://schemas.microsoft.com/office/drawing/2014/main" val="10000"/>
                  </a:ext>
                </a:extLst>
              </a:tr>
              <a:tr h="514350">
                <a:tc>
                  <a:txBody>
                    <a:bodyPr/>
                    <a:lstStyle/>
                    <a:p>
                      <a:r>
                        <a:rPr lang="en-US" dirty="0"/>
                        <a:t>Class 1</a:t>
                      </a:r>
                    </a:p>
                  </a:txBody>
                  <a:tcPr anchor="ctr"/>
                </a:tc>
                <a:tc>
                  <a:txBody>
                    <a:bodyPr/>
                    <a:lstStyle/>
                    <a:p>
                      <a:pPr algn="ctr"/>
                      <a:r>
                        <a:rPr lang="en-US" dirty="0"/>
                        <a:t>82</a:t>
                      </a:r>
                    </a:p>
                  </a:txBody>
                  <a:tcPr anchor="ctr"/>
                </a:tc>
                <a:tc>
                  <a:txBody>
                    <a:bodyPr/>
                    <a:lstStyle/>
                    <a:p>
                      <a:pPr algn="ctr"/>
                      <a:r>
                        <a:rPr lang="en-US" dirty="0"/>
                        <a:t>95</a:t>
                      </a:r>
                    </a:p>
                  </a:txBody>
                  <a:tcPr anchor="ctr"/>
                </a:tc>
                <a:extLst>
                  <a:ext uri="{0D108BD9-81ED-4DB2-BD59-A6C34878D82A}">
                    <a16:rowId xmlns:a16="http://schemas.microsoft.com/office/drawing/2014/main" val="10001"/>
                  </a:ext>
                </a:extLst>
              </a:tr>
              <a:tr h="514350">
                <a:tc>
                  <a:txBody>
                    <a:bodyPr/>
                    <a:lstStyle/>
                    <a:p>
                      <a:r>
                        <a:rPr lang="en-US" dirty="0"/>
                        <a:t>Class 2</a:t>
                      </a:r>
                    </a:p>
                  </a:txBody>
                  <a:tcPr anchor="ctr"/>
                </a:tc>
                <a:tc>
                  <a:txBody>
                    <a:bodyPr/>
                    <a:lstStyle/>
                    <a:p>
                      <a:pPr algn="ctr"/>
                      <a:r>
                        <a:rPr lang="en-US" dirty="0"/>
                        <a:t>76</a:t>
                      </a:r>
                    </a:p>
                  </a:txBody>
                  <a:tcPr anchor="ctr"/>
                </a:tc>
                <a:tc>
                  <a:txBody>
                    <a:bodyPr/>
                    <a:lstStyle/>
                    <a:p>
                      <a:pPr algn="ctr"/>
                      <a:r>
                        <a:rPr lang="en-US" dirty="0"/>
                        <a:t>88</a:t>
                      </a:r>
                    </a:p>
                  </a:txBody>
                  <a:tcPr anchor="ctr"/>
                </a:tc>
                <a:extLst>
                  <a:ext uri="{0D108BD9-81ED-4DB2-BD59-A6C34878D82A}">
                    <a16:rowId xmlns:a16="http://schemas.microsoft.com/office/drawing/2014/main" val="10002"/>
                  </a:ext>
                </a:extLst>
              </a:tr>
              <a:tr h="514350">
                <a:tc>
                  <a:txBody>
                    <a:bodyPr/>
                    <a:lstStyle/>
                    <a:p>
                      <a:r>
                        <a:rPr lang="en-US" dirty="0"/>
                        <a:t>Class 3</a:t>
                      </a:r>
                    </a:p>
                  </a:txBody>
                  <a:tcPr anchor="ctr"/>
                </a:tc>
                <a:tc>
                  <a:txBody>
                    <a:bodyPr/>
                    <a:lstStyle/>
                    <a:p>
                      <a:pPr algn="ctr"/>
                      <a:r>
                        <a:rPr lang="en-US" dirty="0"/>
                        <a:t>84</a:t>
                      </a:r>
                    </a:p>
                  </a:txBody>
                  <a:tcPr anchor="ctr"/>
                </a:tc>
                <a:tc>
                  <a:txBody>
                    <a:bodyPr/>
                    <a:lstStyle/>
                    <a:p>
                      <a:pPr algn="ctr"/>
                      <a:r>
                        <a:rPr lang="en-US" dirty="0"/>
                        <a:t>90</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373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Content Layout with SmartArt</a:t>
            </a:r>
          </a:p>
        </p:txBody>
      </p:sp>
      <p:graphicFrame>
        <p:nvGraphicFramePr>
          <p:cNvPr id="4" name="Content Placeholder 3" descr="Vertical bullet list showing 3 groups arranged one below the other and bullet points are present under each group."/>
          <p:cNvGraphicFramePr>
            <a:graphicFrameLocks noGrp="1"/>
          </p:cNvGraphicFramePr>
          <p:nvPr>
            <p:ph sz="half" idx="1"/>
            <p:extLst/>
          </p:nvPr>
        </p:nvGraphicFramePr>
        <p:xfrm>
          <a:off x="1524001" y="1905000"/>
          <a:ext cx="4419600"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ontent Placeholder 5"/>
          <p:cNvSpPr>
            <a:spLocks noGrp="1"/>
          </p:cNvSpPr>
          <p:nvPr>
            <p:ph sz="half" idx="2"/>
          </p:nvPr>
        </p:nvSpPr>
        <p:spPr/>
        <p:txBody>
          <a:bodyPr/>
          <a:lstStyle/>
          <a:p>
            <a:r>
              <a:rPr lang="en-US" dirty="0"/>
              <a:t>First bullet point here</a:t>
            </a:r>
          </a:p>
          <a:p>
            <a:r>
              <a:rPr lang="en-US" dirty="0"/>
              <a:t>Second bullet point here</a:t>
            </a:r>
          </a:p>
          <a:p>
            <a:r>
              <a:rPr lang="en-US" dirty="0"/>
              <a:t>Third bullet point here</a:t>
            </a:r>
          </a:p>
        </p:txBody>
      </p:sp>
    </p:spTree>
    <p:extLst>
      <p:ext uri="{BB962C8B-B14F-4D97-AF65-F5344CB8AC3E}">
        <p14:creationId xmlns:p14="http://schemas.microsoft.com/office/powerpoint/2010/main" val="198955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- 1</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4775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- 2</a:t>
            </a:r>
          </a:p>
        </p:txBody>
      </p:sp>
      <p:sp>
        <p:nvSpPr>
          <p:cNvPr id="3" name="Text Placeholder 2"/>
          <p:cNvSpPr>
            <a:spLocks noGrp="1"/>
          </p:cNvSpPr>
          <p:nvPr>
            <p:ph type="body" idx="1"/>
          </p:nvPr>
        </p:nvSpPr>
        <p:spPr/>
        <p:txBody>
          <a:bodyPr/>
          <a:lstStyle/>
          <a:p>
            <a:endParaRPr lang="en-US" dirty="0"/>
          </a:p>
        </p:txBody>
      </p:sp>
      <p:sp>
        <p:nvSpPr>
          <p:cNvPr id="4" name="Content Placeholder 3"/>
          <p:cNvSpPr>
            <a:spLocks noGrp="1"/>
          </p:cNvSpPr>
          <p:nvPr>
            <p:ph sz="half" idx="2"/>
          </p:nvPr>
        </p:nvSpPr>
        <p:spPr/>
        <p:txBody>
          <a:bodyPr>
            <a:normAutofit/>
          </a:bodyPr>
          <a:lstStyle/>
          <a:p>
            <a:endParaRPr lang="en-US" dirty="0"/>
          </a:p>
        </p:txBody>
      </p:sp>
      <p:sp>
        <p:nvSpPr>
          <p:cNvPr id="5" name="Text Placeholder 4"/>
          <p:cNvSpPr>
            <a:spLocks noGrp="1"/>
          </p:cNvSpPr>
          <p:nvPr>
            <p:ph type="body" sz="quarter" idx="3"/>
          </p:nvPr>
        </p:nvSpPr>
        <p:spPr/>
        <p:txBody>
          <a:bodyPr/>
          <a:lstStyle/>
          <a:p>
            <a:endParaRPr lang="en-US" dirty="0"/>
          </a:p>
        </p:txBody>
      </p:sp>
      <p:sp>
        <p:nvSpPr>
          <p:cNvPr id="6" name="Content Placeholder 5"/>
          <p:cNvSpPr>
            <a:spLocks noGrp="1"/>
          </p:cNvSpPr>
          <p:nvPr>
            <p:ph sz="quarter" idx="4"/>
          </p:nvPr>
        </p:nvSpPr>
        <p:spPr/>
        <p:txBody>
          <a:bodyPr>
            <a:normAutofit/>
          </a:bodyPr>
          <a:lstStyle/>
          <a:p>
            <a:endParaRPr lang="en-US" dirty="0"/>
          </a:p>
        </p:txBody>
      </p:sp>
    </p:spTree>
    <p:extLst>
      <p:ext uri="{BB962C8B-B14F-4D97-AF65-F5344CB8AC3E}">
        <p14:creationId xmlns:p14="http://schemas.microsoft.com/office/powerpoint/2010/main" val="4135151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- 3</a:t>
            </a:r>
          </a:p>
        </p:txBody>
      </p:sp>
    </p:spTree>
    <p:extLst>
      <p:ext uri="{BB962C8B-B14F-4D97-AF65-F5344CB8AC3E}">
        <p14:creationId xmlns:p14="http://schemas.microsoft.com/office/powerpoint/2010/main" val="2215894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65021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- 4</a:t>
            </a:r>
          </a:p>
        </p:txBody>
      </p:sp>
      <p:sp>
        <p:nvSpPr>
          <p:cNvPr id="4" name="Text Placeholder 3"/>
          <p:cNvSpPr>
            <a:spLocks noGrp="1"/>
          </p:cNvSpPr>
          <p:nvPr>
            <p:ph type="body" sz="half" idx="2"/>
          </p:nvPr>
        </p:nvSpPr>
        <p:spPr/>
        <p:txBody>
          <a:bodyPr>
            <a:normAutofit/>
          </a:bodyPr>
          <a:lstStyle/>
          <a:p>
            <a:endParaRPr lang="en-US" dirty="0"/>
          </a:p>
        </p:txBody>
      </p:sp>
      <p:sp>
        <p:nvSpPr>
          <p:cNvPr id="6" name="Content Placeholder 5"/>
          <p:cNvSpPr>
            <a:spLocks noGrp="1"/>
          </p:cNvSpPr>
          <p:nvPr>
            <p:ph idx="1"/>
          </p:nvPr>
        </p:nvSpPr>
        <p:spPr/>
        <p:txBody>
          <a:bodyPr/>
          <a:lstStyle/>
          <a:p>
            <a:endParaRPr lang="en-US"/>
          </a:p>
        </p:txBody>
      </p:sp>
    </p:spTree>
    <p:extLst>
      <p:ext uri="{BB962C8B-B14F-4D97-AF65-F5344CB8AC3E}">
        <p14:creationId xmlns:p14="http://schemas.microsoft.com/office/powerpoint/2010/main" val="179730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- 5</a:t>
            </a:r>
          </a:p>
        </p:txBody>
      </p:sp>
      <p:sp>
        <p:nvSpPr>
          <p:cNvPr id="6" name="Picture Placeholder 5" descr="An empty placeholder to add an image. Click on the placeholder and select the image that you wish to add."/>
          <p:cNvSpPr>
            <a:spLocks noGrp="1"/>
          </p:cNvSpPr>
          <p:nvPr>
            <p:ph type="pic" idx="1"/>
          </p:nvPr>
        </p:nvSpPr>
        <p:spPr/>
      </p:sp>
      <p:sp>
        <p:nvSpPr>
          <p:cNvPr id="4" name="Text Placeholder 3"/>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1160959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E2C3B21-1D17-410D-A23E-C278EC4D6349}"/>
              </a:ext>
            </a:extLst>
          </p:cNvPr>
          <p:cNvPicPr>
            <a:picLocks noGrp="1" noChangeAspect="1"/>
          </p:cNvPicPr>
          <p:nvPr>
            <p:ph sz="quarter" idx="4294967295"/>
          </p:nvPr>
        </p:nvPicPr>
        <p:blipFill>
          <a:blip r:embed="rId2"/>
          <a:stretch>
            <a:fillRect/>
          </a:stretch>
        </p:blipFill>
        <p:spPr>
          <a:xfrm>
            <a:off x="2043113" y="476672"/>
            <a:ext cx="8105775" cy="4978400"/>
          </a:xfrm>
          <a:prstGeom prst="rect">
            <a:avLst/>
          </a:prstGeom>
        </p:spPr>
      </p:pic>
      <p:sp>
        <p:nvSpPr>
          <p:cNvPr id="5" name="TextBox 4">
            <a:extLst>
              <a:ext uri="{FF2B5EF4-FFF2-40B4-BE49-F238E27FC236}">
                <a16:creationId xmlns:a16="http://schemas.microsoft.com/office/drawing/2014/main" id="{6BB8A1A6-BDFA-43B3-975A-11049EBA906D}"/>
              </a:ext>
            </a:extLst>
          </p:cNvPr>
          <p:cNvSpPr txBox="1"/>
          <p:nvPr/>
        </p:nvSpPr>
        <p:spPr>
          <a:xfrm>
            <a:off x="4586259" y="5919792"/>
            <a:ext cx="3019481" cy="461537"/>
          </a:xfrm>
          <a:prstGeom prst="rect">
            <a:avLst/>
          </a:prstGeom>
          <a:noFill/>
        </p:spPr>
        <p:txBody>
          <a:bodyPr wrap="none" rtlCol="0">
            <a:spAutoFit/>
          </a:bodyPr>
          <a:lstStyle/>
          <a:p>
            <a:r>
              <a:rPr lang="en-GB" sz="2399" dirty="0">
                <a:solidFill>
                  <a:prstClr val="white"/>
                </a:solidFill>
                <a:latin typeface="Corbel"/>
              </a:rPr>
              <a:t>code.visualstudio.com</a:t>
            </a:r>
          </a:p>
        </p:txBody>
      </p:sp>
    </p:spTree>
    <p:extLst>
      <p:ext uri="{BB962C8B-B14F-4D97-AF65-F5344CB8AC3E}">
        <p14:creationId xmlns:p14="http://schemas.microsoft.com/office/powerpoint/2010/main" val="392065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Layout</a:t>
            </a:r>
          </a:p>
        </p:txBody>
      </p:sp>
      <p:sp>
        <p:nvSpPr>
          <p:cNvPr id="3" name="Subtitle 2"/>
          <p:cNvSpPr>
            <a:spLocks noGrp="1"/>
          </p:cNvSpPr>
          <p:nvPr>
            <p:ph type="subTitle" idx="1"/>
          </p:nvPr>
        </p:nvSpPr>
        <p:spPr/>
        <p:txBody>
          <a:bodyPr/>
          <a:lstStyle/>
          <a:p>
            <a:r>
              <a:rPr lang="en-US" dirty="0"/>
              <a:t>Subtitle</a:t>
            </a:r>
          </a:p>
        </p:txBody>
      </p:sp>
    </p:spTree>
    <p:extLst>
      <p:ext uri="{BB962C8B-B14F-4D97-AF65-F5344CB8AC3E}">
        <p14:creationId xmlns:p14="http://schemas.microsoft.com/office/powerpoint/2010/main" val="1920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161422-BB1C-493D-A606-F87771258C7E}"/>
              </a:ext>
            </a:extLst>
          </p:cNvPr>
          <p:cNvSpPr>
            <a:spLocks noGrp="1"/>
          </p:cNvSpPr>
          <p:nvPr>
            <p:ph type="ctrTitle"/>
          </p:nvPr>
        </p:nvSpPr>
        <p:spPr>
          <a:xfrm>
            <a:off x="1940302" y="2958018"/>
            <a:ext cx="5926002" cy="941964"/>
          </a:xfrm>
        </p:spPr>
        <p:txBody>
          <a:bodyPr/>
          <a:lstStyle/>
          <a:p>
            <a:r>
              <a:rPr lang="en-US" dirty="0"/>
              <a:t>Orientation</a:t>
            </a:r>
          </a:p>
        </p:txBody>
      </p:sp>
      <p:pic>
        <p:nvPicPr>
          <p:cNvPr id="4" name="Picture 3">
            <a:extLst>
              <a:ext uri="{FF2B5EF4-FFF2-40B4-BE49-F238E27FC236}">
                <a16:creationId xmlns:a16="http://schemas.microsoft.com/office/drawing/2014/main" id="{6C3D909F-E13C-4C9E-981F-3563621B72BD}"/>
              </a:ext>
            </a:extLst>
          </p:cNvPr>
          <p:cNvPicPr>
            <a:picLocks noChangeAspect="1"/>
          </p:cNvPicPr>
          <p:nvPr/>
        </p:nvPicPr>
        <p:blipFill>
          <a:blip r:embed="rId3"/>
          <a:stretch>
            <a:fillRect/>
          </a:stretch>
        </p:blipFill>
        <p:spPr>
          <a:xfrm>
            <a:off x="8867411" y="1179689"/>
            <a:ext cx="3160105" cy="4498622"/>
          </a:xfrm>
          <a:prstGeom prst="rect">
            <a:avLst/>
          </a:prstGeom>
        </p:spPr>
      </p:pic>
    </p:spTree>
    <p:extLst>
      <p:ext uri="{BB962C8B-B14F-4D97-AF65-F5344CB8AC3E}">
        <p14:creationId xmlns:p14="http://schemas.microsoft.com/office/powerpoint/2010/main" val="212822440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Real-world ownership</a:t>
            </a:r>
          </a:p>
        </p:txBody>
      </p:sp>
      <p:sp>
        <p:nvSpPr>
          <p:cNvPr id="7" name="Rectangle 6">
            <a:extLst>
              <a:ext uri="{FF2B5EF4-FFF2-40B4-BE49-F238E27FC236}">
                <a16:creationId xmlns:a16="http://schemas.microsoft.com/office/drawing/2014/main" id="{3F69A531-82B3-43FB-AADC-6190C0579F1A}"/>
              </a:ext>
            </a:extLst>
          </p:cNvPr>
          <p:cNvSpPr/>
          <p:nvPr/>
        </p:nvSpPr>
        <p:spPr>
          <a:xfrm>
            <a:off x="4530574" y="3052605"/>
            <a:ext cx="3130855" cy="584647"/>
          </a:xfrm>
          <a:prstGeom prst="rect">
            <a:avLst/>
          </a:prstGeom>
        </p:spPr>
        <p:txBody>
          <a:bodyPr wrap="square">
            <a:spAutoFit/>
          </a:bodyPr>
          <a:lstStyle/>
          <a:p>
            <a:r>
              <a:rPr lang="en-US" sz="3199" dirty="0">
                <a:solidFill>
                  <a:srgbClr val="B2B2B2"/>
                </a:solidFill>
                <a:latin typeface="Corbel"/>
              </a:rPr>
              <a:t>sqlps.io/owned</a:t>
            </a:r>
          </a:p>
        </p:txBody>
      </p:sp>
    </p:spTree>
    <p:extLst>
      <p:ext uri="{BB962C8B-B14F-4D97-AF65-F5344CB8AC3E}">
        <p14:creationId xmlns:p14="http://schemas.microsoft.com/office/powerpoint/2010/main" val="324156649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Need an offline install?</a:t>
            </a:r>
          </a:p>
        </p:txBody>
      </p:sp>
      <p:sp>
        <p:nvSpPr>
          <p:cNvPr id="7" name="Rectangle 6">
            <a:extLst>
              <a:ext uri="{FF2B5EF4-FFF2-40B4-BE49-F238E27FC236}">
                <a16:creationId xmlns:a16="http://schemas.microsoft.com/office/drawing/2014/main" id="{3F69A531-82B3-43FB-AADC-6190C0579F1A}"/>
              </a:ext>
            </a:extLst>
          </p:cNvPr>
          <p:cNvSpPr/>
          <p:nvPr/>
        </p:nvSpPr>
        <p:spPr>
          <a:xfrm>
            <a:off x="4040631" y="3160154"/>
            <a:ext cx="3537149" cy="584647"/>
          </a:xfrm>
          <a:prstGeom prst="rect">
            <a:avLst/>
          </a:prstGeom>
        </p:spPr>
        <p:txBody>
          <a:bodyPr wrap="square">
            <a:spAutoFit/>
          </a:bodyPr>
          <a:lstStyle/>
          <a:p>
            <a:pPr algn="ctr"/>
            <a:r>
              <a:rPr lang="en-US" sz="3199" dirty="0">
                <a:solidFill>
                  <a:srgbClr val="B2B2B2"/>
                </a:solidFill>
                <a:latin typeface="Corbel"/>
              </a:rPr>
              <a:t>dbatools.io/offline</a:t>
            </a:r>
          </a:p>
        </p:txBody>
      </p:sp>
    </p:spTree>
    <p:extLst>
      <p:ext uri="{BB962C8B-B14F-4D97-AF65-F5344CB8AC3E}">
        <p14:creationId xmlns:p14="http://schemas.microsoft.com/office/powerpoint/2010/main" val="174481063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Install is easy</a:t>
            </a:r>
          </a:p>
        </p:txBody>
      </p:sp>
      <p:sp>
        <p:nvSpPr>
          <p:cNvPr id="6" name="Text Placeholder 5"/>
          <p:cNvSpPr>
            <a:spLocks noGrp="1"/>
          </p:cNvSpPr>
          <p:nvPr>
            <p:ph type="body" sz="quarter" idx="10"/>
          </p:nvPr>
        </p:nvSpPr>
        <p:spPr>
          <a:xfrm>
            <a:off x="603375" y="1733841"/>
            <a:ext cx="4906098" cy="520564"/>
          </a:xfrm>
        </p:spPr>
        <p:txBody>
          <a:bodyPr>
            <a:noAutofit/>
          </a:bodyPr>
          <a:lstStyle/>
          <a:p>
            <a:r>
              <a:rPr lang="en-US" sz="2666" dirty="0"/>
              <a:t>POWERSHELL GALLERY</a:t>
            </a:r>
          </a:p>
        </p:txBody>
      </p:sp>
      <p:sp>
        <p:nvSpPr>
          <p:cNvPr id="4" name="Rectangle 3">
            <a:extLst>
              <a:ext uri="{FF2B5EF4-FFF2-40B4-BE49-F238E27FC236}">
                <a16:creationId xmlns:a16="http://schemas.microsoft.com/office/drawing/2014/main" id="{A9282879-3171-40C0-8D9C-F7DA49AE9494}"/>
              </a:ext>
            </a:extLst>
          </p:cNvPr>
          <p:cNvSpPr/>
          <p:nvPr/>
        </p:nvSpPr>
        <p:spPr>
          <a:xfrm>
            <a:off x="603375" y="2254406"/>
            <a:ext cx="8376743" cy="1142749"/>
          </a:xfrm>
          <a:prstGeom prst="rect">
            <a:avLst/>
          </a:prstGeom>
        </p:spPr>
        <p:txBody>
          <a:bodyPr wrap="square">
            <a:spAutoFit/>
          </a:bodyPr>
          <a:lstStyle/>
          <a:p>
            <a:pPr>
              <a:lnSpc>
                <a:spcPct val="150000"/>
              </a:lnSpc>
            </a:pPr>
            <a:r>
              <a:rPr lang="en-US" sz="2399" dirty="0">
                <a:solidFill>
                  <a:srgbClr val="B2B2B2"/>
                </a:solidFill>
                <a:latin typeface="Corbel"/>
              </a:rPr>
              <a:t>Install-Module dbatools</a:t>
            </a:r>
          </a:p>
          <a:p>
            <a:pPr>
              <a:lnSpc>
                <a:spcPct val="150000"/>
              </a:lnSpc>
            </a:pPr>
            <a:r>
              <a:rPr lang="en-US" sz="2399" dirty="0">
                <a:solidFill>
                  <a:srgbClr val="B2B2B2"/>
                </a:solidFill>
                <a:latin typeface="Corbel"/>
              </a:rPr>
              <a:t>Install-Module dbatools –Scope </a:t>
            </a:r>
            <a:r>
              <a:rPr lang="en-US" sz="2399" dirty="0" err="1">
                <a:solidFill>
                  <a:srgbClr val="B2B2B2"/>
                </a:solidFill>
                <a:latin typeface="Corbel"/>
              </a:rPr>
              <a:t>CurrentUser</a:t>
            </a:r>
            <a:endParaRPr lang="en-US" sz="2399" dirty="0">
              <a:solidFill>
                <a:srgbClr val="B2B2B2"/>
              </a:solidFill>
              <a:latin typeface="Corbel"/>
            </a:endParaRPr>
          </a:p>
        </p:txBody>
      </p:sp>
      <p:sp>
        <p:nvSpPr>
          <p:cNvPr id="18" name="Text Placeholder 5">
            <a:extLst>
              <a:ext uri="{FF2B5EF4-FFF2-40B4-BE49-F238E27FC236}">
                <a16:creationId xmlns:a16="http://schemas.microsoft.com/office/drawing/2014/main" id="{84EA6183-0363-44D3-A15F-BC6D2A03B597}"/>
              </a:ext>
            </a:extLst>
          </p:cNvPr>
          <p:cNvSpPr txBox="1">
            <a:spLocks/>
          </p:cNvSpPr>
          <p:nvPr/>
        </p:nvSpPr>
        <p:spPr>
          <a:xfrm>
            <a:off x="617679" y="4700118"/>
            <a:ext cx="4906098" cy="520564"/>
          </a:xfrm>
          <a:prstGeom prst="rect">
            <a:avLst/>
          </a:prstGeom>
        </p:spPr>
        <p:txBody>
          <a:bodyPr vert="horz" lIns="121888" tIns="60944" rIns="121888" bIns="60944" rtlCol="0" anchor="b">
            <a:noAutofit/>
          </a:bodyPr>
          <a:lstStyle>
            <a:lvl1pPr marL="0" indent="0" algn="l" defTabSz="914400" rtl="0" eaLnBrk="1" latinLnBrk="0" hangingPunct="1">
              <a:spcBef>
                <a:spcPct val="20000"/>
              </a:spcBef>
              <a:buClr>
                <a:schemeClr val="accent3"/>
              </a:buClr>
              <a:buFont typeface="Arial"/>
              <a:buNone/>
              <a:defRPr lang="en-US" sz="1400" kern="1200" baseline="0" dirty="0" smtClean="0">
                <a:solidFill>
                  <a:schemeClr val="accent1"/>
                </a:solidFill>
                <a:latin typeface="+mn-lt"/>
                <a:ea typeface="Gotham Book" charset="0"/>
                <a:cs typeface="Gotham Book"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AEBD57"/>
              </a:buClr>
            </a:pPr>
            <a:r>
              <a:rPr lang="en-US" sz="2666" dirty="0">
                <a:solidFill>
                  <a:srgbClr val="57BCE5"/>
                </a:solidFill>
                <a:latin typeface="Corbel"/>
              </a:rPr>
              <a:t>WEBSITE</a:t>
            </a:r>
          </a:p>
        </p:txBody>
      </p:sp>
      <p:sp>
        <p:nvSpPr>
          <p:cNvPr id="19" name="Rectangle 18">
            <a:extLst>
              <a:ext uri="{FF2B5EF4-FFF2-40B4-BE49-F238E27FC236}">
                <a16:creationId xmlns:a16="http://schemas.microsoft.com/office/drawing/2014/main" id="{FA13C2DD-5D53-47B1-AB77-2491F0C300F1}"/>
              </a:ext>
            </a:extLst>
          </p:cNvPr>
          <p:cNvSpPr/>
          <p:nvPr/>
        </p:nvSpPr>
        <p:spPr>
          <a:xfrm>
            <a:off x="617679" y="5220683"/>
            <a:ext cx="8376743" cy="461537"/>
          </a:xfrm>
          <a:prstGeom prst="rect">
            <a:avLst/>
          </a:prstGeom>
        </p:spPr>
        <p:txBody>
          <a:bodyPr wrap="square">
            <a:spAutoFit/>
          </a:bodyPr>
          <a:lstStyle/>
          <a:p>
            <a:r>
              <a:rPr lang="en-US" sz="2399" dirty="0">
                <a:solidFill>
                  <a:srgbClr val="B2B2B2"/>
                </a:solidFill>
                <a:latin typeface="Corbel"/>
              </a:rPr>
              <a:t>dbatools.io/download</a:t>
            </a:r>
          </a:p>
        </p:txBody>
      </p:sp>
      <p:sp>
        <p:nvSpPr>
          <p:cNvPr id="7" name="Text Placeholder 5">
            <a:extLst>
              <a:ext uri="{FF2B5EF4-FFF2-40B4-BE49-F238E27FC236}">
                <a16:creationId xmlns:a16="http://schemas.microsoft.com/office/drawing/2014/main" id="{DEDE695F-2FEE-4E55-85CE-507B5AE662CC}"/>
              </a:ext>
            </a:extLst>
          </p:cNvPr>
          <p:cNvSpPr txBox="1">
            <a:spLocks/>
          </p:cNvSpPr>
          <p:nvPr/>
        </p:nvSpPr>
        <p:spPr>
          <a:xfrm>
            <a:off x="617679" y="3469744"/>
            <a:ext cx="4906098" cy="520564"/>
          </a:xfrm>
          <a:prstGeom prst="rect">
            <a:avLst/>
          </a:prstGeom>
        </p:spPr>
        <p:txBody>
          <a:bodyPr vert="horz" lIns="121888" tIns="60944" rIns="121888" bIns="60944" rtlCol="0" anchor="b">
            <a:noAutofit/>
          </a:bodyPr>
          <a:lstStyle>
            <a:lvl1pPr marL="0" indent="0" algn="l" defTabSz="914400" rtl="0" eaLnBrk="1" latinLnBrk="0" hangingPunct="1">
              <a:spcBef>
                <a:spcPct val="20000"/>
              </a:spcBef>
              <a:buClr>
                <a:schemeClr val="accent3"/>
              </a:buClr>
              <a:buFont typeface="Arial"/>
              <a:buNone/>
              <a:defRPr lang="en-US" sz="1400" kern="1200" baseline="0" dirty="0" smtClean="0">
                <a:solidFill>
                  <a:schemeClr val="accent1"/>
                </a:solidFill>
                <a:latin typeface="+mn-lt"/>
                <a:ea typeface="Gotham Book" charset="0"/>
                <a:cs typeface="Gotham Book"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AEBD57"/>
              </a:buClr>
            </a:pPr>
            <a:r>
              <a:rPr lang="en-US" sz="2666" dirty="0">
                <a:solidFill>
                  <a:srgbClr val="57BCE5"/>
                </a:solidFill>
                <a:latin typeface="Corbel"/>
              </a:rPr>
              <a:t>GITHUB</a:t>
            </a:r>
          </a:p>
        </p:txBody>
      </p:sp>
      <p:sp>
        <p:nvSpPr>
          <p:cNvPr id="8" name="Rectangle 7">
            <a:extLst>
              <a:ext uri="{FF2B5EF4-FFF2-40B4-BE49-F238E27FC236}">
                <a16:creationId xmlns:a16="http://schemas.microsoft.com/office/drawing/2014/main" id="{F0BF3CCA-F7EC-4B3F-A6EC-50885C2223A7}"/>
              </a:ext>
            </a:extLst>
          </p:cNvPr>
          <p:cNvSpPr/>
          <p:nvPr/>
        </p:nvSpPr>
        <p:spPr>
          <a:xfrm>
            <a:off x="617679" y="3990308"/>
            <a:ext cx="8376743" cy="461537"/>
          </a:xfrm>
          <a:prstGeom prst="rect">
            <a:avLst/>
          </a:prstGeom>
        </p:spPr>
        <p:txBody>
          <a:bodyPr wrap="square">
            <a:spAutoFit/>
          </a:bodyPr>
          <a:lstStyle/>
          <a:p>
            <a:r>
              <a:rPr lang="en-US" sz="2399" dirty="0">
                <a:solidFill>
                  <a:srgbClr val="B2B2B2"/>
                </a:solidFill>
                <a:latin typeface="Corbel"/>
              </a:rPr>
              <a:t>Invoke-Expression (Invoke-</a:t>
            </a:r>
            <a:r>
              <a:rPr lang="en-US" sz="2399" dirty="0" err="1">
                <a:solidFill>
                  <a:srgbClr val="B2B2B2"/>
                </a:solidFill>
                <a:latin typeface="Corbel"/>
              </a:rPr>
              <a:t>WebRequest</a:t>
            </a:r>
            <a:r>
              <a:rPr lang="en-US" sz="2399" dirty="0">
                <a:solidFill>
                  <a:srgbClr val="B2B2B2"/>
                </a:solidFill>
                <a:latin typeface="Corbel"/>
              </a:rPr>
              <a:t> dbatools.io/in)</a:t>
            </a:r>
          </a:p>
        </p:txBody>
      </p:sp>
    </p:spTree>
    <p:extLst>
      <p:ext uri="{BB962C8B-B14F-4D97-AF65-F5344CB8AC3E}">
        <p14:creationId xmlns:p14="http://schemas.microsoft.com/office/powerpoint/2010/main" val="2183528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7" grpId="0"/>
      <p:bldP spid="8"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594101" y="1252082"/>
            <a:ext cx="11321635" cy="5100735"/>
          </a:xfrm>
        </p:spPr>
        <p:txBody>
          <a:bodyPr/>
          <a:lstStyle/>
          <a:p>
            <a:pPr>
              <a:lnSpc>
                <a:spcPct val="150000"/>
              </a:lnSpc>
            </a:pPr>
            <a:r>
              <a:rPr lang="en-US" dirty="0"/>
              <a:t>After installing, you must import the module</a:t>
            </a:r>
          </a:p>
          <a:p>
            <a:pPr lvl="2">
              <a:lnSpc>
                <a:spcPct val="150000"/>
              </a:lnSpc>
            </a:pPr>
            <a:r>
              <a:rPr lang="en-US" dirty="0"/>
              <a:t>Import-Module dbatools</a:t>
            </a:r>
            <a:br>
              <a:rPr lang="en-US" dirty="0"/>
            </a:br>
            <a:endParaRPr lang="en-US" dirty="0"/>
          </a:p>
          <a:p>
            <a:pPr>
              <a:lnSpc>
                <a:spcPct val="150000"/>
              </a:lnSpc>
            </a:pPr>
            <a:r>
              <a:rPr lang="en-US" dirty="0"/>
              <a:t>Module manifest vs. Script module</a:t>
            </a:r>
          </a:p>
          <a:p>
            <a:pPr lvl="2">
              <a:lnSpc>
                <a:spcPct val="150000"/>
              </a:lnSpc>
            </a:pPr>
            <a:r>
              <a:rPr lang="en-US" dirty="0"/>
              <a:t>psd1 – module manifest</a:t>
            </a:r>
          </a:p>
          <a:p>
            <a:pPr lvl="3">
              <a:lnSpc>
                <a:spcPct val="150000"/>
              </a:lnSpc>
            </a:pPr>
            <a:r>
              <a:rPr lang="en-US" dirty="0"/>
              <a:t>formal, explicit</a:t>
            </a:r>
          </a:p>
          <a:p>
            <a:pPr lvl="2">
              <a:lnSpc>
                <a:spcPct val="150000"/>
              </a:lnSpc>
            </a:pPr>
            <a:r>
              <a:rPr lang="en-US" dirty="0"/>
              <a:t>psm1</a:t>
            </a:r>
          </a:p>
          <a:p>
            <a:pPr lvl="3">
              <a:lnSpc>
                <a:spcPct val="150000"/>
              </a:lnSpc>
            </a:pPr>
            <a:r>
              <a:rPr lang="en-US" dirty="0"/>
              <a:t> more informal, all functions are imported</a:t>
            </a:r>
          </a:p>
        </p:txBody>
      </p:sp>
      <p:sp>
        <p:nvSpPr>
          <p:cNvPr id="2" name="Title 1"/>
          <p:cNvSpPr>
            <a:spLocks noGrp="1"/>
          </p:cNvSpPr>
          <p:nvPr>
            <p:ph type="title"/>
          </p:nvPr>
        </p:nvSpPr>
        <p:spPr/>
        <p:txBody>
          <a:bodyPr/>
          <a:lstStyle/>
          <a:p>
            <a:r>
              <a:rPr lang="en-US" dirty="0"/>
              <a:t>Now, to Import</a:t>
            </a:r>
          </a:p>
        </p:txBody>
      </p:sp>
    </p:spTree>
    <p:extLst>
      <p:ext uri="{BB962C8B-B14F-4D97-AF65-F5344CB8AC3E}">
        <p14:creationId xmlns:p14="http://schemas.microsoft.com/office/powerpoint/2010/main" val="1235644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594101" y="1252082"/>
            <a:ext cx="11321635" cy="5100735"/>
          </a:xfrm>
        </p:spPr>
        <p:txBody>
          <a:bodyPr/>
          <a:lstStyle/>
          <a:p>
            <a:pPr>
              <a:lnSpc>
                <a:spcPct val="150000"/>
              </a:lnSpc>
            </a:pPr>
            <a:r>
              <a:rPr lang="en-US" dirty="0"/>
              <a:t>“Execution Policy is not a security control and should not be treated as one. The security control is Application Whitelisting (AppLocker / Device Guard)” ~ PowerShell Team</a:t>
            </a:r>
            <a:br>
              <a:rPr lang="en-US" dirty="0"/>
            </a:br>
            <a:endParaRPr lang="en-US" dirty="0"/>
          </a:p>
          <a:p>
            <a:pPr>
              <a:lnSpc>
                <a:spcPct val="150000"/>
              </a:lnSpc>
            </a:pPr>
            <a:r>
              <a:rPr lang="en-US" dirty="0"/>
              <a:t>“It's important to understand that the setting was never meant to be a security control. Instead, it was intended to prevent administrators from shooting themselves in the foot.” ~ Scott Sutherland, author of </a:t>
            </a:r>
            <a:r>
              <a:rPr lang="en-US" dirty="0" err="1"/>
              <a:t>PowerUpSQL</a:t>
            </a:r>
            <a:br>
              <a:rPr lang="en-US" dirty="0"/>
            </a:br>
            <a:endParaRPr lang="en-US" dirty="0"/>
          </a:p>
        </p:txBody>
      </p:sp>
      <p:sp>
        <p:nvSpPr>
          <p:cNvPr id="2" name="Title 1"/>
          <p:cNvSpPr>
            <a:spLocks noGrp="1"/>
          </p:cNvSpPr>
          <p:nvPr>
            <p:ph type="title"/>
          </p:nvPr>
        </p:nvSpPr>
        <p:spPr/>
        <p:txBody>
          <a:bodyPr/>
          <a:lstStyle/>
          <a:p>
            <a:r>
              <a:rPr lang="en-US" dirty="0"/>
              <a:t>Set-</a:t>
            </a:r>
            <a:r>
              <a:rPr lang="en-US" dirty="0" err="1"/>
              <a:t>ExecutionPolicy</a:t>
            </a:r>
            <a:endParaRPr lang="en-US" dirty="0"/>
          </a:p>
        </p:txBody>
      </p:sp>
    </p:spTree>
    <p:extLst>
      <p:ext uri="{BB962C8B-B14F-4D97-AF65-F5344CB8AC3E}">
        <p14:creationId xmlns:p14="http://schemas.microsoft.com/office/powerpoint/2010/main" val="247533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5DCFED8-7764-4D2B-8745-63F34B8887DE}"/>
              </a:ext>
            </a:extLst>
          </p:cNvPr>
          <p:cNvSpPr>
            <a:spLocks noGrp="1"/>
          </p:cNvSpPr>
          <p:nvPr>
            <p:ph type="ctrTitle"/>
          </p:nvPr>
        </p:nvSpPr>
        <p:spPr>
          <a:xfrm>
            <a:off x="1588" y="2886811"/>
            <a:ext cx="8284269" cy="1084378"/>
          </a:xfrm>
        </p:spPr>
        <p:txBody>
          <a:bodyPr/>
          <a:lstStyle/>
          <a:p>
            <a:pPr>
              <a:lnSpc>
                <a:spcPct val="100000"/>
              </a:lnSpc>
            </a:pPr>
            <a:r>
              <a:rPr lang="en-US" sz="6665" dirty="0"/>
              <a:t>Writing Pester Tests</a:t>
            </a:r>
          </a:p>
        </p:txBody>
      </p:sp>
      <p:pic>
        <p:nvPicPr>
          <p:cNvPr id="7" name="Picture 6">
            <a:extLst>
              <a:ext uri="{FF2B5EF4-FFF2-40B4-BE49-F238E27FC236}">
                <a16:creationId xmlns:a16="http://schemas.microsoft.com/office/drawing/2014/main" id="{E63723E6-9421-45DB-ABE0-5919BBB9EC14}"/>
              </a:ext>
            </a:extLst>
          </p:cNvPr>
          <p:cNvPicPr>
            <a:picLocks noChangeAspect="1"/>
          </p:cNvPicPr>
          <p:nvPr/>
        </p:nvPicPr>
        <p:blipFill>
          <a:blip r:embed="rId3"/>
          <a:stretch>
            <a:fillRect/>
          </a:stretch>
        </p:blipFill>
        <p:spPr>
          <a:xfrm>
            <a:off x="9167893" y="1410094"/>
            <a:ext cx="2334445" cy="3689562"/>
          </a:xfrm>
          <a:prstGeom prst="rect">
            <a:avLst/>
          </a:prstGeom>
        </p:spPr>
      </p:pic>
    </p:spTree>
    <p:extLst>
      <p:ext uri="{BB962C8B-B14F-4D97-AF65-F5344CB8AC3E}">
        <p14:creationId xmlns:p14="http://schemas.microsoft.com/office/powerpoint/2010/main" val="37250336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Need an offline install?</a:t>
            </a:r>
          </a:p>
        </p:txBody>
      </p:sp>
      <p:sp>
        <p:nvSpPr>
          <p:cNvPr id="6" name="Text Placeholder 5">
            <a:extLst>
              <a:ext uri="{FF2B5EF4-FFF2-40B4-BE49-F238E27FC236}">
                <a16:creationId xmlns:a16="http://schemas.microsoft.com/office/drawing/2014/main" id="{4794761C-7098-4597-93AF-C8F48867B85E}"/>
              </a:ext>
            </a:extLst>
          </p:cNvPr>
          <p:cNvSpPr txBox="1">
            <a:spLocks/>
          </p:cNvSpPr>
          <p:nvPr/>
        </p:nvSpPr>
        <p:spPr>
          <a:xfrm>
            <a:off x="603373" y="1733841"/>
            <a:ext cx="9436070" cy="520564"/>
          </a:xfrm>
          <a:prstGeom prst="rect">
            <a:avLst/>
          </a:prstGeom>
        </p:spPr>
        <p:txBody>
          <a:bodyPr vert="horz" lIns="121888" tIns="60944" rIns="121888" bIns="60944" rtlCol="0">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kern="1200">
                <a:solidFill>
                  <a:srgbClr val="58585A"/>
                </a:solidFill>
                <a:latin typeface="+mn-lt"/>
                <a:ea typeface="+mn-ea"/>
                <a:cs typeface="Segoe UI"/>
              </a:defRPr>
            </a:lvl1pPr>
            <a:lvl2pPr marL="342900" indent="-342900" algn="l" defTabSz="914400" rtl="0" eaLnBrk="1" latinLnBrk="0" hangingPunct="1">
              <a:spcBef>
                <a:spcPct val="20000"/>
              </a:spcBef>
              <a:buClr>
                <a:srgbClr val="0090D2"/>
              </a:buClr>
              <a:buFont typeface="Arial"/>
              <a:buChar char="•"/>
              <a:defRPr lang="en-US" sz="2000" kern="1200">
                <a:solidFill>
                  <a:srgbClr val="58585A"/>
                </a:solidFill>
                <a:latin typeface="+mn-lt"/>
                <a:ea typeface="+mn-ea"/>
                <a:cs typeface="Segoe UI"/>
              </a:defRPr>
            </a:lvl2pPr>
            <a:lvl3pPr marL="638175" indent="-342900" algn="l" defTabSz="914400" rtl="0" eaLnBrk="1" latinLnBrk="0" hangingPunct="1">
              <a:spcBef>
                <a:spcPct val="20000"/>
              </a:spcBef>
              <a:buClr>
                <a:srgbClr val="0090D2"/>
              </a:buClr>
              <a:buFont typeface="Arial"/>
              <a:buChar char="•"/>
              <a:defRPr lang="en-US" sz="1800" kern="1200">
                <a:solidFill>
                  <a:srgbClr val="58585A"/>
                </a:solidFill>
                <a:latin typeface="+mn-lt"/>
                <a:ea typeface="+mn-ea"/>
                <a:cs typeface="Segoe UI"/>
              </a:defRPr>
            </a:lvl3pPr>
            <a:lvl4pPr marL="922338" indent="-342900" algn="l" defTabSz="914400" rtl="0" eaLnBrk="1" latinLnBrk="0" hangingPunct="1">
              <a:spcBef>
                <a:spcPct val="20000"/>
              </a:spcBef>
              <a:buClr>
                <a:srgbClr val="0090D2"/>
              </a:buClr>
              <a:buFont typeface="Arial"/>
              <a:buChar char="•"/>
              <a:defRPr lang="en-US" sz="1800" kern="1200">
                <a:solidFill>
                  <a:srgbClr val="58585A"/>
                </a:solidFill>
                <a:latin typeface="+mn-lt"/>
                <a:ea typeface="+mn-ea"/>
                <a:cs typeface="Segoe UI"/>
              </a:defRPr>
            </a:lvl4pPr>
            <a:lvl5pPr marL="1189038" indent="-342900" algn="l" defTabSz="914400" rtl="0" eaLnBrk="1" latinLnBrk="0" hangingPunct="1">
              <a:spcBef>
                <a:spcPct val="20000"/>
              </a:spcBef>
              <a:buClr>
                <a:srgbClr val="0090D2"/>
              </a:buClr>
              <a:buFont typeface="Arial"/>
              <a:buChar char="•"/>
              <a:defRPr lang="en-US" sz="1800" kern="1200">
                <a:solidFill>
                  <a:srgbClr val="58585A"/>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AEBD57"/>
              </a:buClr>
              <a:buNone/>
            </a:pPr>
            <a:r>
              <a:rPr lang="en-US" sz="2666" dirty="0">
                <a:solidFill>
                  <a:srgbClr val="57BCE5"/>
                </a:solidFill>
                <a:latin typeface="Corbel"/>
              </a:rPr>
              <a:t>POWERSHELL GALLERY FROM CONNECTED WORKSTATION</a:t>
            </a:r>
          </a:p>
        </p:txBody>
      </p:sp>
      <p:sp>
        <p:nvSpPr>
          <p:cNvPr id="8" name="Rectangle 7">
            <a:extLst>
              <a:ext uri="{FF2B5EF4-FFF2-40B4-BE49-F238E27FC236}">
                <a16:creationId xmlns:a16="http://schemas.microsoft.com/office/drawing/2014/main" id="{2693E06F-BCD8-4CE7-9DEF-45EF91000C7E}"/>
              </a:ext>
            </a:extLst>
          </p:cNvPr>
          <p:cNvSpPr/>
          <p:nvPr/>
        </p:nvSpPr>
        <p:spPr>
          <a:xfrm>
            <a:off x="603375" y="2254405"/>
            <a:ext cx="8376743" cy="588944"/>
          </a:xfrm>
          <a:prstGeom prst="rect">
            <a:avLst/>
          </a:prstGeom>
        </p:spPr>
        <p:txBody>
          <a:bodyPr wrap="square">
            <a:spAutoFit/>
          </a:bodyPr>
          <a:lstStyle/>
          <a:p>
            <a:pPr>
              <a:lnSpc>
                <a:spcPct val="150000"/>
              </a:lnSpc>
            </a:pPr>
            <a:r>
              <a:rPr lang="en-US" sz="2399" dirty="0">
                <a:solidFill>
                  <a:srgbClr val="B2B2B2"/>
                </a:solidFill>
                <a:latin typeface="Corbel"/>
              </a:rPr>
              <a:t>Save-Module </a:t>
            </a:r>
            <a:r>
              <a:rPr lang="en-US" sz="2399" dirty="0" err="1">
                <a:solidFill>
                  <a:srgbClr val="B2B2B2"/>
                </a:solidFill>
                <a:latin typeface="Corbel"/>
              </a:rPr>
              <a:t>dbachecks</a:t>
            </a:r>
            <a:r>
              <a:rPr lang="en-US" sz="2399" dirty="0">
                <a:solidFill>
                  <a:srgbClr val="B2B2B2"/>
                </a:solidFill>
                <a:latin typeface="Corbel"/>
              </a:rPr>
              <a:t>, dbatools, Pester, </a:t>
            </a:r>
            <a:r>
              <a:rPr lang="en-US" sz="2399" dirty="0" err="1">
                <a:solidFill>
                  <a:srgbClr val="B2B2B2"/>
                </a:solidFill>
                <a:latin typeface="Corbel"/>
              </a:rPr>
              <a:t>PSFramework</a:t>
            </a:r>
            <a:endParaRPr lang="en-US" sz="2399" dirty="0">
              <a:solidFill>
                <a:srgbClr val="B2B2B2"/>
              </a:solidFill>
              <a:latin typeface="Corbel"/>
            </a:endParaRPr>
          </a:p>
        </p:txBody>
      </p:sp>
    </p:spTree>
    <p:extLst>
      <p:ext uri="{BB962C8B-B14F-4D97-AF65-F5344CB8AC3E}">
        <p14:creationId xmlns:p14="http://schemas.microsoft.com/office/powerpoint/2010/main" val="406856013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latin typeface="AppleStorm" panose="02000603000000000000" pitchFamily="50" charset="0"/>
              </a:rPr>
              <a:t>Need an offline install?</a:t>
            </a:r>
          </a:p>
        </p:txBody>
      </p:sp>
      <p:sp>
        <p:nvSpPr>
          <p:cNvPr id="8" name="Rectangle 7">
            <a:extLst>
              <a:ext uri="{FF2B5EF4-FFF2-40B4-BE49-F238E27FC236}">
                <a16:creationId xmlns:a16="http://schemas.microsoft.com/office/drawing/2014/main" id="{2693E06F-BCD8-4CE7-9DEF-45EF91000C7E}"/>
              </a:ext>
            </a:extLst>
          </p:cNvPr>
          <p:cNvSpPr/>
          <p:nvPr/>
        </p:nvSpPr>
        <p:spPr>
          <a:xfrm>
            <a:off x="1975460" y="2547827"/>
            <a:ext cx="7847927" cy="1544975"/>
          </a:xfrm>
          <a:prstGeom prst="rect">
            <a:avLst/>
          </a:prstGeom>
        </p:spPr>
        <p:txBody>
          <a:bodyPr wrap="square">
            <a:spAutoFit/>
          </a:bodyPr>
          <a:lstStyle/>
          <a:p>
            <a:pPr>
              <a:lnSpc>
                <a:spcPct val="150000"/>
              </a:lnSpc>
            </a:pPr>
            <a:r>
              <a:rPr lang="en-US" sz="3301" b="1" i="1" dirty="0">
                <a:solidFill>
                  <a:prstClr val="white"/>
                </a:solidFill>
                <a:latin typeface="AppleStorm" panose="02000603000000000000" pitchFamily="50" charset="0"/>
              </a:rPr>
              <a:t>Save-Module </a:t>
            </a:r>
            <a:r>
              <a:rPr lang="en-US" sz="3301" b="1" i="1" dirty="0" err="1">
                <a:solidFill>
                  <a:prstClr val="white"/>
                </a:solidFill>
                <a:latin typeface="AppleStorm" panose="02000603000000000000" pitchFamily="50" charset="0"/>
              </a:rPr>
              <a:t>dbachecks</a:t>
            </a:r>
            <a:r>
              <a:rPr lang="en-US" sz="3301" b="1" i="1" dirty="0">
                <a:solidFill>
                  <a:prstClr val="white"/>
                </a:solidFill>
                <a:latin typeface="AppleStorm" panose="02000603000000000000" pitchFamily="50" charset="0"/>
              </a:rPr>
              <a:t>, dbatools, Pester, </a:t>
            </a:r>
            <a:r>
              <a:rPr lang="en-US" sz="3301" b="1" i="1" dirty="0" err="1">
                <a:solidFill>
                  <a:prstClr val="white"/>
                </a:solidFill>
                <a:latin typeface="AppleStorm" panose="02000603000000000000" pitchFamily="50" charset="0"/>
              </a:rPr>
              <a:t>PSFramework</a:t>
            </a:r>
            <a:endParaRPr lang="en-US" sz="3301" b="1" i="1" dirty="0">
              <a:solidFill>
                <a:prstClr val="white"/>
              </a:solidFill>
              <a:latin typeface="AppleStorm" panose="02000603000000000000" pitchFamily="50" charset="0"/>
            </a:endParaRPr>
          </a:p>
        </p:txBody>
      </p:sp>
    </p:spTree>
    <p:extLst>
      <p:ext uri="{BB962C8B-B14F-4D97-AF65-F5344CB8AC3E}">
        <p14:creationId xmlns:p14="http://schemas.microsoft.com/office/powerpoint/2010/main" val="3827865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3EBE0CD-9254-4D40-AB42-CBD7F5208129}"/>
              </a:ext>
            </a:extLst>
          </p:cNvPr>
          <p:cNvPicPr>
            <a:picLocks noGrp="1" noChangeAspect="1"/>
          </p:cNvPicPr>
          <p:nvPr>
            <p:ph sz="quarter" idx="4294967295"/>
          </p:nvPr>
        </p:nvPicPr>
        <p:blipFill>
          <a:blip r:embed="rId2"/>
          <a:stretch>
            <a:fillRect/>
          </a:stretch>
        </p:blipFill>
        <p:spPr>
          <a:xfrm>
            <a:off x="1017588" y="1196752"/>
            <a:ext cx="10156825" cy="4705350"/>
          </a:xfrm>
          <a:prstGeom prst="rect">
            <a:avLst/>
          </a:prstGeom>
        </p:spPr>
      </p:pic>
      <p:sp>
        <p:nvSpPr>
          <p:cNvPr id="3" name="Title 2">
            <a:extLst>
              <a:ext uri="{FF2B5EF4-FFF2-40B4-BE49-F238E27FC236}">
                <a16:creationId xmlns:a16="http://schemas.microsoft.com/office/drawing/2014/main" id="{53E16ADB-5B3B-4086-A261-D6274ABB7FBA}"/>
              </a:ext>
            </a:extLst>
          </p:cNvPr>
          <p:cNvSpPr>
            <a:spLocks noGrp="1"/>
          </p:cNvSpPr>
          <p:nvPr>
            <p:ph type="title" idx="4294967295"/>
          </p:nvPr>
        </p:nvSpPr>
        <p:spPr>
          <a:xfrm>
            <a:off x="4236926" y="260648"/>
            <a:ext cx="3718148" cy="602704"/>
          </a:xfrm>
        </p:spPr>
        <p:txBody>
          <a:bodyPr/>
          <a:lstStyle/>
          <a:p>
            <a:pPr algn="ctr"/>
            <a:r>
              <a:rPr lang="en-CA" dirty="0"/>
              <a:t>Multi-Platform</a:t>
            </a:r>
          </a:p>
        </p:txBody>
      </p:sp>
    </p:spTree>
    <p:extLst>
      <p:ext uri="{BB962C8B-B14F-4D97-AF65-F5344CB8AC3E}">
        <p14:creationId xmlns:p14="http://schemas.microsoft.com/office/powerpoint/2010/main" val="2463184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594101" y="1252082"/>
            <a:ext cx="11321635" cy="5100735"/>
          </a:xfrm>
        </p:spPr>
        <p:txBody>
          <a:bodyPr/>
          <a:lstStyle/>
          <a:p>
            <a:pPr>
              <a:lnSpc>
                <a:spcPct val="150000"/>
              </a:lnSpc>
            </a:pPr>
            <a:r>
              <a:rPr lang="en-US" sz="2266" dirty="0" err="1">
                <a:solidFill>
                  <a:schemeClr val="tx1"/>
                </a:solidFill>
              </a:rPr>
              <a:t>SqlServer</a:t>
            </a:r>
            <a:r>
              <a:rPr lang="en-US" sz="2266" dirty="0">
                <a:solidFill>
                  <a:schemeClr val="tx1"/>
                </a:solidFill>
              </a:rPr>
              <a:t> is officially supported by Microsoft</a:t>
            </a:r>
          </a:p>
          <a:p>
            <a:pPr>
              <a:lnSpc>
                <a:spcPct val="150000"/>
              </a:lnSpc>
            </a:pPr>
            <a:r>
              <a:rPr lang="en-US" sz="2266" dirty="0" err="1">
                <a:solidFill>
                  <a:schemeClr val="tx1"/>
                </a:solidFill>
              </a:rPr>
              <a:t>SqlServer</a:t>
            </a:r>
            <a:r>
              <a:rPr lang="en-US" sz="2266" dirty="0">
                <a:solidFill>
                  <a:schemeClr val="tx1"/>
                </a:solidFill>
              </a:rPr>
              <a:t> is C# cmdlet based</a:t>
            </a:r>
          </a:p>
          <a:p>
            <a:pPr>
              <a:lnSpc>
                <a:spcPct val="150000"/>
              </a:lnSpc>
            </a:pPr>
            <a:r>
              <a:rPr lang="en-US" sz="2266" dirty="0" err="1">
                <a:solidFill>
                  <a:schemeClr val="tx1"/>
                </a:solidFill>
              </a:rPr>
              <a:t>SqlServer</a:t>
            </a:r>
            <a:r>
              <a:rPr lang="en-US" sz="2266" dirty="0">
                <a:solidFill>
                  <a:schemeClr val="tx1"/>
                </a:solidFill>
              </a:rPr>
              <a:t> is closed-source &amp; must be fixed and enhanced by Microsoft</a:t>
            </a:r>
          </a:p>
          <a:p>
            <a:pPr>
              <a:lnSpc>
                <a:spcPct val="150000"/>
              </a:lnSpc>
            </a:pPr>
            <a:r>
              <a:rPr lang="en-US" sz="2266" dirty="0">
                <a:solidFill>
                  <a:schemeClr val="tx1"/>
                </a:solidFill>
              </a:rPr>
              <a:t>SqlServer has fewer resources</a:t>
            </a:r>
          </a:p>
          <a:p>
            <a:pPr>
              <a:lnSpc>
                <a:spcPct val="150000"/>
              </a:lnSpc>
            </a:pPr>
            <a:r>
              <a:rPr lang="en-US" sz="2266" dirty="0">
                <a:solidFill>
                  <a:schemeClr val="tx1"/>
                </a:solidFill>
              </a:rPr>
              <a:t>dbatools has unofficial, community-based support</a:t>
            </a:r>
          </a:p>
          <a:p>
            <a:pPr>
              <a:lnSpc>
                <a:spcPct val="150000"/>
              </a:lnSpc>
            </a:pPr>
            <a:r>
              <a:rPr lang="en-US" sz="2266" dirty="0">
                <a:solidFill>
                  <a:schemeClr val="tx1"/>
                </a:solidFill>
              </a:rPr>
              <a:t>dbatools is PowerShell function based</a:t>
            </a:r>
          </a:p>
          <a:p>
            <a:pPr>
              <a:lnSpc>
                <a:spcPct val="150000"/>
              </a:lnSpc>
            </a:pPr>
            <a:r>
              <a:rPr lang="en-US" sz="2266" dirty="0">
                <a:solidFill>
                  <a:schemeClr val="tx1"/>
                </a:solidFill>
              </a:rPr>
              <a:t>dbatools is open source – fix or enhance yourself or ask us</a:t>
            </a:r>
          </a:p>
          <a:p>
            <a:pPr>
              <a:lnSpc>
                <a:spcPct val="150000"/>
              </a:lnSpc>
            </a:pPr>
            <a:r>
              <a:rPr lang="en-US" sz="2266" dirty="0">
                <a:solidFill>
                  <a:schemeClr val="tx1"/>
                </a:solidFill>
              </a:rPr>
              <a:t>dbatools has 100+ contributors</a:t>
            </a:r>
          </a:p>
        </p:txBody>
      </p:sp>
      <p:sp>
        <p:nvSpPr>
          <p:cNvPr id="2" name="Title 1"/>
          <p:cNvSpPr>
            <a:spLocks noGrp="1"/>
          </p:cNvSpPr>
          <p:nvPr>
            <p:ph type="title"/>
          </p:nvPr>
        </p:nvSpPr>
        <p:spPr/>
        <p:txBody>
          <a:bodyPr/>
          <a:lstStyle/>
          <a:p>
            <a:r>
              <a:rPr lang="en-US" dirty="0"/>
              <a:t>Compare-Object SqlServer, dbatools</a:t>
            </a:r>
          </a:p>
        </p:txBody>
      </p:sp>
    </p:spTree>
    <p:extLst>
      <p:ext uri="{BB962C8B-B14F-4D97-AF65-F5344CB8AC3E}">
        <p14:creationId xmlns:p14="http://schemas.microsoft.com/office/powerpoint/2010/main" val="1884055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E16ADB-5B3B-4086-A261-D6274ABB7FBA}"/>
              </a:ext>
            </a:extLst>
          </p:cNvPr>
          <p:cNvSpPr>
            <a:spLocks noGrp="1"/>
          </p:cNvSpPr>
          <p:nvPr>
            <p:ph type="title" idx="4294967295"/>
          </p:nvPr>
        </p:nvSpPr>
        <p:spPr>
          <a:xfrm>
            <a:off x="4272930" y="246529"/>
            <a:ext cx="3646140" cy="609599"/>
          </a:xfrm>
        </p:spPr>
        <p:txBody>
          <a:bodyPr/>
          <a:lstStyle/>
          <a:p>
            <a:pPr algn="ctr"/>
            <a:r>
              <a:rPr lang="en-CA" dirty="0"/>
              <a:t>Multi-Language</a:t>
            </a:r>
          </a:p>
        </p:txBody>
      </p:sp>
      <p:pic>
        <p:nvPicPr>
          <p:cNvPr id="9" name="Content Placeholder 8">
            <a:extLst>
              <a:ext uri="{FF2B5EF4-FFF2-40B4-BE49-F238E27FC236}">
                <a16:creationId xmlns:a16="http://schemas.microsoft.com/office/drawing/2014/main" id="{0116B1F7-4273-4FC4-9C23-DDA08BF44666}"/>
              </a:ext>
            </a:extLst>
          </p:cNvPr>
          <p:cNvPicPr>
            <a:picLocks noGrp="1" noChangeAspect="1"/>
          </p:cNvPicPr>
          <p:nvPr>
            <p:ph sz="quarter" idx="4294967295"/>
          </p:nvPr>
        </p:nvPicPr>
        <p:blipFill>
          <a:blip r:embed="rId2"/>
          <a:stretch>
            <a:fillRect/>
          </a:stretch>
        </p:blipFill>
        <p:spPr>
          <a:xfrm>
            <a:off x="2320131" y="1268760"/>
            <a:ext cx="7551738" cy="4459288"/>
          </a:xfrm>
          <a:prstGeom prst="rect">
            <a:avLst/>
          </a:prstGeom>
        </p:spPr>
      </p:pic>
    </p:spTree>
    <p:extLst>
      <p:ext uri="{BB962C8B-B14F-4D97-AF65-F5344CB8AC3E}">
        <p14:creationId xmlns:p14="http://schemas.microsoft.com/office/powerpoint/2010/main" val="3148096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6065" y="332656"/>
            <a:ext cx="3419870" cy="602704"/>
          </a:xfrm>
        </p:spPr>
        <p:txBody>
          <a:bodyPr/>
          <a:lstStyle/>
          <a:p>
            <a:pPr algn="ctr"/>
            <a:r>
              <a:rPr lang="en-CA" dirty="0"/>
              <a:t>Multi-Language</a:t>
            </a:r>
            <a:endParaRPr lang="en-US" dirty="0"/>
          </a:p>
        </p:txBody>
      </p:sp>
      <p:sp>
        <p:nvSpPr>
          <p:cNvPr id="15" name="Content Placeholder 14"/>
          <p:cNvSpPr>
            <a:spLocks noGrp="1"/>
          </p:cNvSpPr>
          <p:nvPr>
            <p:ph type="body" sz="quarter" idx="13"/>
          </p:nvPr>
        </p:nvSpPr>
        <p:spPr>
          <a:xfrm>
            <a:off x="573291" y="1433571"/>
            <a:ext cx="4906098" cy="3267357"/>
          </a:xfrm>
        </p:spPr>
        <p:txBody>
          <a:bodyPr>
            <a:noAutofit/>
          </a:bodyPr>
          <a:lstStyle/>
          <a:p>
            <a:pPr algn="ctr"/>
            <a:r>
              <a:rPr lang="en-GB" sz="2666" dirty="0">
                <a:solidFill>
                  <a:schemeClr val="tx1"/>
                </a:solidFill>
              </a:rPr>
              <a:t>Batch</a:t>
            </a:r>
          </a:p>
          <a:p>
            <a:pPr algn="ctr"/>
            <a:r>
              <a:rPr lang="en-GB" sz="2666" dirty="0">
                <a:solidFill>
                  <a:schemeClr val="tx1"/>
                </a:solidFill>
              </a:rPr>
              <a:t>C#</a:t>
            </a:r>
          </a:p>
          <a:p>
            <a:pPr algn="ctr"/>
            <a:r>
              <a:rPr lang="en-GB" sz="2666" dirty="0">
                <a:solidFill>
                  <a:schemeClr val="tx1"/>
                </a:solidFill>
              </a:rPr>
              <a:t>C++</a:t>
            </a:r>
          </a:p>
          <a:p>
            <a:pPr algn="ctr"/>
            <a:r>
              <a:rPr lang="en-GB" sz="2666" dirty="0">
                <a:solidFill>
                  <a:schemeClr val="tx1"/>
                </a:solidFill>
              </a:rPr>
              <a:t>Clojure</a:t>
            </a:r>
          </a:p>
          <a:p>
            <a:pPr algn="ctr"/>
            <a:r>
              <a:rPr lang="en-GB" sz="2666" dirty="0">
                <a:solidFill>
                  <a:schemeClr val="tx1"/>
                </a:solidFill>
              </a:rPr>
              <a:t>Coffee Script</a:t>
            </a:r>
          </a:p>
          <a:p>
            <a:pPr algn="ctr"/>
            <a:r>
              <a:rPr lang="en-GB" sz="2666" dirty="0">
                <a:solidFill>
                  <a:schemeClr val="tx1"/>
                </a:solidFill>
              </a:rPr>
              <a:t>CSS</a:t>
            </a:r>
          </a:p>
          <a:p>
            <a:pPr algn="ctr"/>
            <a:r>
              <a:rPr lang="en-GB" sz="2666" dirty="0" err="1">
                <a:solidFill>
                  <a:schemeClr val="tx1"/>
                </a:solidFill>
              </a:rPr>
              <a:t>Dockerfile</a:t>
            </a:r>
            <a:endParaRPr lang="en-GB" sz="2666" dirty="0">
              <a:solidFill>
                <a:schemeClr val="tx1"/>
              </a:solidFill>
            </a:endParaRPr>
          </a:p>
          <a:p>
            <a:pPr algn="ctr"/>
            <a:r>
              <a:rPr lang="en-GB" sz="2666" dirty="0">
                <a:solidFill>
                  <a:schemeClr val="tx1"/>
                </a:solidFill>
              </a:rPr>
              <a:t>F#</a:t>
            </a:r>
          </a:p>
          <a:p>
            <a:pPr algn="ctr"/>
            <a:r>
              <a:rPr lang="en-GB" sz="2666" dirty="0">
                <a:solidFill>
                  <a:schemeClr val="tx1"/>
                </a:solidFill>
              </a:rPr>
              <a:t>Go</a:t>
            </a:r>
          </a:p>
          <a:p>
            <a:pPr algn="ctr"/>
            <a:r>
              <a:rPr lang="en-GB" sz="2666" dirty="0">
                <a:solidFill>
                  <a:schemeClr val="tx1"/>
                </a:solidFill>
              </a:rPr>
              <a:t>Groovy</a:t>
            </a:r>
          </a:p>
          <a:p>
            <a:pPr algn="ctr"/>
            <a:r>
              <a:rPr lang="en-GB" sz="2666" dirty="0">
                <a:solidFill>
                  <a:schemeClr val="tx1"/>
                </a:solidFill>
              </a:rPr>
              <a:t>Jade</a:t>
            </a:r>
          </a:p>
          <a:p>
            <a:pPr algn="ctr"/>
            <a:r>
              <a:rPr lang="en-GB" sz="2666" dirty="0">
                <a:solidFill>
                  <a:schemeClr val="tx1"/>
                </a:solidFill>
              </a:rPr>
              <a:t>Java</a:t>
            </a:r>
          </a:p>
          <a:p>
            <a:pPr algn="ctr"/>
            <a:r>
              <a:rPr lang="en-GB" sz="2666" dirty="0">
                <a:solidFill>
                  <a:schemeClr val="tx1"/>
                </a:solidFill>
              </a:rPr>
              <a:t>JavaScript</a:t>
            </a:r>
          </a:p>
          <a:p>
            <a:pPr algn="ctr"/>
            <a:r>
              <a:rPr lang="en-GB" sz="2666" dirty="0">
                <a:solidFill>
                  <a:schemeClr val="tx1"/>
                </a:solidFill>
              </a:rPr>
              <a:t>JSON</a:t>
            </a:r>
          </a:p>
          <a:p>
            <a:pPr algn="ctr"/>
            <a:r>
              <a:rPr lang="en-GB" sz="2666" dirty="0" err="1">
                <a:solidFill>
                  <a:schemeClr val="tx1"/>
                </a:solidFill>
              </a:rPr>
              <a:t>HandleBars</a:t>
            </a:r>
            <a:endParaRPr lang="en-GB" sz="2666" dirty="0">
              <a:solidFill>
                <a:schemeClr val="tx1"/>
              </a:solidFill>
            </a:endParaRPr>
          </a:p>
          <a:p>
            <a:pPr algn="ctr"/>
            <a:r>
              <a:rPr lang="en-GB" sz="2666" dirty="0">
                <a:solidFill>
                  <a:schemeClr val="tx1"/>
                </a:solidFill>
              </a:rPr>
              <a:t>HTML</a:t>
            </a:r>
          </a:p>
          <a:p>
            <a:pPr algn="ctr"/>
            <a:r>
              <a:rPr lang="en-GB" sz="2666" dirty="0" err="1">
                <a:solidFill>
                  <a:schemeClr val="tx1"/>
                </a:solidFill>
              </a:rPr>
              <a:t>Ini</a:t>
            </a:r>
            <a:endParaRPr lang="en-GB" sz="2666" dirty="0">
              <a:solidFill>
                <a:schemeClr val="tx1"/>
              </a:solidFill>
            </a:endParaRPr>
          </a:p>
          <a:p>
            <a:pPr algn="ctr"/>
            <a:r>
              <a:rPr lang="en-GB" sz="2666" dirty="0">
                <a:solidFill>
                  <a:schemeClr val="tx1"/>
                </a:solidFill>
              </a:rPr>
              <a:t>Less</a:t>
            </a:r>
          </a:p>
          <a:p>
            <a:endParaRPr lang="en-US" sz="2666" dirty="0"/>
          </a:p>
        </p:txBody>
      </p:sp>
      <p:sp>
        <p:nvSpPr>
          <p:cNvPr id="38" name="Text Placeholder 37"/>
          <p:cNvSpPr>
            <a:spLocks noGrp="1"/>
          </p:cNvSpPr>
          <p:nvPr>
            <p:ph type="body" sz="quarter" idx="15"/>
          </p:nvPr>
        </p:nvSpPr>
        <p:spPr>
          <a:xfrm>
            <a:off x="6480942" y="1433571"/>
            <a:ext cx="4906098" cy="3267357"/>
          </a:xfrm>
        </p:spPr>
        <p:txBody>
          <a:bodyPr>
            <a:noAutofit/>
          </a:bodyPr>
          <a:lstStyle/>
          <a:p>
            <a:pPr algn="ctr"/>
            <a:r>
              <a:rPr lang="en-GB" sz="2666" dirty="0">
                <a:solidFill>
                  <a:schemeClr val="tx1"/>
                </a:solidFill>
              </a:rPr>
              <a:t>Lua</a:t>
            </a:r>
          </a:p>
          <a:p>
            <a:pPr algn="ctr"/>
            <a:r>
              <a:rPr lang="en-GB" sz="2666" dirty="0" err="1">
                <a:solidFill>
                  <a:schemeClr val="tx1"/>
                </a:solidFill>
              </a:rPr>
              <a:t>Makefile</a:t>
            </a:r>
            <a:endParaRPr lang="en-GB" sz="2666" dirty="0">
              <a:solidFill>
                <a:schemeClr val="tx1"/>
              </a:solidFill>
            </a:endParaRPr>
          </a:p>
          <a:p>
            <a:pPr algn="ctr"/>
            <a:r>
              <a:rPr lang="en-GB" sz="2666" dirty="0">
                <a:solidFill>
                  <a:schemeClr val="tx1"/>
                </a:solidFill>
              </a:rPr>
              <a:t>Markdown</a:t>
            </a:r>
          </a:p>
          <a:p>
            <a:pPr algn="ctr"/>
            <a:r>
              <a:rPr lang="en-GB" sz="2666" dirty="0">
                <a:solidFill>
                  <a:schemeClr val="tx1"/>
                </a:solidFill>
              </a:rPr>
              <a:t>Objective-C</a:t>
            </a:r>
          </a:p>
          <a:p>
            <a:pPr algn="ctr"/>
            <a:r>
              <a:rPr lang="en-GB" sz="2666" dirty="0">
                <a:solidFill>
                  <a:schemeClr val="tx1"/>
                </a:solidFill>
              </a:rPr>
              <a:t>Perl</a:t>
            </a:r>
          </a:p>
          <a:p>
            <a:pPr algn="ctr"/>
            <a:r>
              <a:rPr lang="en-GB" sz="2666" dirty="0">
                <a:solidFill>
                  <a:schemeClr val="tx1"/>
                </a:solidFill>
              </a:rPr>
              <a:t>PHP</a:t>
            </a:r>
          </a:p>
          <a:p>
            <a:pPr algn="ctr"/>
            <a:r>
              <a:rPr lang="en-GB" sz="2666" dirty="0">
                <a:solidFill>
                  <a:schemeClr val="tx1"/>
                </a:solidFill>
                <a:highlight>
                  <a:srgbClr val="FFFF00"/>
                </a:highlight>
              </a:rPr>
              <a:t>PowerShell</a:t>
            </a:r>
          </a:p>
          <a:p>
            <a:pPr algn="ctr"/>
            <a:r>
              <a:rPr lang="en-GB" sz="2666" dirty="0">
                <a:solidFill>
                  <a:schemeClr val="tx1"/>
                </a:solidFill>
              </a:rPr>
              <a:t>Python</a:t>
            </a:r>
          </a:p>
          <a:p>
            <a:pPr algn="ctr"/>
            <a:r>
              <a:rPr lang="en-GB" sz="2666" dirty="0">
                <a:solidFill>
                  <a:schemeClr val="tx1"/>
                </a:solidFill>
              </a:rPr>
              <a:t>R</a:t>
            </a:r>
          </a:p>
          <a:p>
            <a:pPr algn="ctr"/>
            <a:r>
              <a:rPr lang="en-GB" sz="2666" dirty="0">
                <a:solidFill>
                  <a:schemeClr val="tx1"/>
                </a:solidFill>
              </a:rPr>
              <a:t>Razor</a:t>
            </a:r>
          </a:p>
          <a:p>
            <a:pPr algn="ctr"/>
            <a:r>
              <a:rPr lang="en-GB" sz="2666" dirty="0">
                <a:solidFill>
                  <a:schemeClr val="tx1"/>
                </a:solidFill>
              </a:rPr>
              <a:t>Ruby</a:t>
            </a:r>
          </a:p>
          <a:p>
            <a:pPr algn="ctr"/>
            <a:r>
              <a:rPr lang="en-GB" sz="2666" dirty="0">
                <a:solidFill>
                  <a:schemeClr val="tx1"/>
                </a:solidFill>
              </a:rPr>
              <a:t>Rust</a:t>
            </a:r>
          </a:p>
          <a:p>
            <a:pPr algn="ctr"/>
            <a:r>
              <a:rPr lang="en-GB" sz="2666" dirty="0">
                <a:solidFill>
                  <a:schemeClr val="tx1"/>
                </a:solidFill>
              </a:rPr>
              <a:t>Sass</a:t>
            </a:r>
          </a:p>
          <a:p>
            <a:pPr algn="ctr"/>
            <a:r>
              <a:rPr lang="en-GB" sz="2666" dirty="0">
                <a:solidFill>
                  <a:schemeClr val="tx1"/>
                </a:solidFill>
                <a:highlight>
                  <a:srgbClr val="FFFF00"/>
                </a:highlight>
              </a:rPr>
              <a:t>SQL</a:t>
            </a:r>
          </a:p>
          <a:p>
            <a:pPr algn="ctr"/>
            <a:r>
              <a:rPr lang="en-GB" sz="2666" dirty="0">
                <a:solidFill>
                  <a:schemeClr val="tx1"/>
                </a:solidFill>
              </a:rPr>
              <a:t>Swift</a:t>
            </a:r>
          </a:p>
          <a:p>
            <a:pPr algn="ctr"/>
            <a:r>
              <a:rPr lang="en-GB" sz="2666" dirty="0">
                <a:solidFill>
                  <a:schemeClr val="tx1"/>
                </a:solidFill>
              </a:rPr>
              <a:t>TypeScript</a:t>
            </a:r>
          </a:p>
          <a:p>
            <a:pPr algn="ctr"/>
            <a:r>
              <a:rPr lang="en-GB" sz="2666" dirty="0">
                <a:solidFill>
                  <a:schemeClr val="tx1"/>
                </a:solidFill>
              </a:rPr>
              <a:t>Visual Basic</a:t>
            </a:r>
          </a:p>
          <a:p>
            <a:pPr algn="ctr"/>
            <a:r>
              <a:rPr lang="en-GB" sz="2666" dirty="0">
                <a:solidFill>
                  <a:schemeClr val="tx1"/>
                </a:solidFill>
              </a:rPr>
              <a:t>XML</a:t>
            </a:r>
          </a:p>
          <a:p>
            <a:pPr algn="ctr"/>
            <a:endParaRPr lang="en-GB" sz="2666" dirty="0"/>
          </a:p>
        </p:txBody>
      </p:sp>
    </p:spTree>
    <p:extLst>
      <p:ext uri="{BB962C8B-B14F-4D97-AF65-F5344CB8AC3E}">
        <p14:creationId xmlns:p14="http://schemas.microsoft.com/office/powerpoint/2010/main" val="383114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ntr" presetSubtype="0" repeatCount="indefinite" fill="hold" nodeType="withEffect">
                                  <p:stCondLst>
                                    <p:cond delay="0"/>
                                  </p:stCondLst>
                                  <p:endCondLst>
                                    <p:cond evt="onNext" delay="0">
                                      <p:tgtEl>
                                        <p:sldTgt/>
                                      </p:tgtEl>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p:cTn id="7" dur="5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8" dur="5000" fill="hold"/>
                                        <p:tgtEl>
                                          <p:spTgt spid="15">
                                            <p:txEl>
                                              <p:pRg st="0" end="0"/>
                                            </p:txEl>
                                          </p:spTgt>
                                        </p:tgtEl>
                                        <p:attrNameLst>
                                          <p:attrName>ppt_y</p:attrName>
                                        </p:attrNameLst>
                                      </p:cBhvr>
                                      <p:tavLst>
                                        <p:tav tm="0">
                                          <p:val>
                                            <p:strVal val="#ppt_y+1"/>
                                          </p:val>
                                        </p:tav>
                                        <p:tav tm="100000">
                                          <p:val>
                                            <p:strVal val="#ppt_y-1"/>
                                          </p:val>
                                        </p:tav>
                                      </p:tavLst>
                                    </p:anim>
                                  </p:childTnLst>
                                </p:cTn>
                              </p:par>
                              <p:par>
                                <p:cTn id="9" presetID="28" presetClass="entr" presetSubtype="0" repeatCount="indefinite" fill="hold" nodeType="withEffect">
                                  <p:stCondLst>
                                    <p:cond delay="0"/>
                                  </p:stCondLst>
                                  <p:endCondLst>
                                    <p:cond evt="onNext" delay="0">
                                      <p:tgtEl>
                                        <p:sldTgt/>
                                      </p:tgtEl>
                                    </p:cond>
                                  </p:endCondLst>
                                  <p:childTnLst>
                                    <p:set>
                                      <p:cBhvr>
                                        <p:cTn id="10" dur="1" fill="hold">
                                          <p:stCondLst>
                                            <p:cond delay="0"/>
                                          </p:stCondLst>
                                        </p:cTn>
                                        <p:tgtEl>
                                          <p:spTgt spid="15">
                                            <p:txEl>
                                              <p:pRg st="1" end="1"/>
                                            </p:txEl>
                                          </p:spTgt>
                                        </p:tgtEl>
                                        <p:attrNameLst>
                                          <p:attrName>style.visibility</p:attrName>
                                        </p:attrNameLst>
                                      </p:cBhvr>
                                      <p:to>
                                        <p:strVal val="visible"/>
                                      </p:to>
                                    </p:set>
                                    <p:anim calcmode="lin" valueType="num">
                                      <p:cBhvr>
                                        <p:cTn id="11" dur="5000" fill="hold"/>
                                        <p:tgtEl>
                                          <p:spTgt spid="15">
                                            <p:txEl>
                                              <p:pRg st="1" end="1"/>
                                            </p:txEl>
                                          </p:spTgt>
                                        </p:tgtEl>
                                        <p:attrNameLst>
                                          <p:attrName>ppt_x</p:attrName>
                                        </p:attrNameLst>
                                      </p:cBhvr>
                                      <p:tavLst>
                                        <p:tav tm="0">
                                          <p:val>
                                            <p:strVal val="#ppt_x"/>
                                          </p:val>
                                        </p:tav>
                                        <p:tav tm="100000">
                                          <p:val>
                                            <p:strVal val="#ppt_x"/>
                                          </p:val>
                                        </p:tav>
                                      </p:tavLst>
                                    </p:anim>
                                    <p:anim calcmode="lin" valueType="num">
                                      <p:cBhvr>
                                        <p:cTn id="12" dur="5000" fill="hold"/>
                                        <p:tgtEl>
                                          <p:spTgt spid="15">
                                            <p:txEl>
                                              <p:pRg st="1" end="1"/>
                                            </p:txEl>
                                          </p:spTgt>
                                        </p:tgtEl>
                                        <p:attrNameLst>
                                          <p:attrName>ppt_y</p:attrName>
                                        </p:attrNameLst>
                                      </p:cBhvr>
                                      <p:tavLst>
                                        <p:tav tm="0">
                                          <p:val>
                                            <p:strVal val="#ppt_y+1"/>
                                          </p:val>
                                        </p:tav>
                                        <p:tav tm="100000">
                                          <p:val>
                                            <p:strVal val="#ppt_y-1"/>
                                          </p:val>
                                        </p:tav>
                                      </p:tavLst>
                                    </p:anim>
                                  </p:childTnLst>
                                </p:cTn>
                              </p:par>
                              <p:par>
                                <p:cTn id="13" presetID="28" presetClass="entr" presetSubtype="0" repeatCount="indefinite" fill="hold" nodeType="withEffect">
                                  <p:stCondLst>
                                    <p:cond delay="0"/>
                                  </p:stCondLst>
                                  <p:endCondLst>
                                    <p:cond evt="onNext" delay="0">
                                      <p:tgtEl>
                                        <p:sldTgt/>
                                      </p:tgtEl>
                                    </p:cond>
                                  </p:endCondLst>
                                  <p:childTnLst>
                                    <p:set>
                                      <p:cBhvr>
                                        <p:cTn id="14" dur="1" fill="hold">
                                          <p:stCondLst>
                                            <p:cond delay="0"/>
                                          </p:stCondLst>
                                        </p:cTn>
                                        <p:tgtEl>
                                          <p:spTgt spid="15">
                                            <p:txEl>
                                              <p:pRg st="2" end="2"/>
                                            </p:txEl>
                                          </p:spTgt>
                                        </p:tgtEl>
                                        <p:attrNameLst>
                                          <p:attrName>style.visibility</p:attrName>
                                        </p:attrNameLst>
                                      </p:cBhvr>
                                      <p:to>
                                        <p:strVal val="visible"/>
                                      </p:to>
                                    </p:set>
                                    <p:anim calcmode="lin" valueType="num">
                                      <p:cBhvr>
                                        <p:cTn id="15" dur="5000" fill="hold"/>
                                        <p:tgtEl>
                                          <p:spTgt spid="15">
                                            <p:txEl>
                                              <p:pRg st="2" end="2"/>
                                            </p:txEl>
                                          </p:spTgt>
                                        </p:tgtEl>
                                        <p:attrNameLst>
                                          <p:attrName>ppt_x</p:attrName>
                                        </p:attrNameLst>
                                      </p:cBhvr>
                                      <p:tavLst>
                                        <p:tav tm="0">
                                          <p:val>
                                            <p:strVal val="#ppt_x"/>
                                          </p:val>
                                        </p:tav>
                                        <p:tav tm="100000">
                                          <p:val>
                                            <p:strVal val="#ppt_x"/>
                                          </p:val>
                                        </p:tav>
                                      </p:tavLst>
                                    </p:anim>
                                    <p:anim calcmode="lin" valueType="num">
                                      <p:cBhvr>
                                        <p:cTn id="16" dur="5000" fill="hold"/>
                                        <p:tgtEl>
                                          <p:spTgt spid="15">
                                            <p:txEl>
                                              <p:pRg st="2" end="2"/>
                                            </p:txEl>
                                          </p:spTgt>
                                        </p:tgtEl>
                                        <p:attrNameLst>
                                          <p:attrName>ppt_y</p:attrName>
                                        </p:attrNameLst>
                                      </p:cBhvr>
                                      <p:tavLst>
                                        <p:tav tm="0">
                                          <p:val>
                                            <p:strVal val="#ppt_y+1"/>
                                          </p:val>
                                        </p:tav>
                                        <p:tav tm="100000">
                                          <p:val>
                                            <p:strVal val="#ppt_y-1"/>
                                          </p:val>
                                        </p:tav>
                                      </p:tavLst>
                                    </p:anim>
                                  </p:childTnLst>
                                </p:cTn>
                              </p:par>
                              <p:par>
                                <p:cTn id="17" presetID="28" presetClass="entr" presetSubtype="0" repeatCount="indefinite" fill="hold" nodeType="withEffect">
                                  <p:stCondLst>
                                    <p:cond delay="0"/>
                                  </p:stCondLst>
                                  <p:endCondLst>
                                    <p:cond evt="onNext" delay="0">
                                      <p:tgtEl>
                                        <p:sldTgt/>
                                      </p:tgtEl>
                                    </p:cond>
                                  </p:endCondLst>
                                  <p:childTnLst>
                                    <p:set>
                                      <p:cBhvr>
                                        <p:cTn id="18" dur="1" fill="hold">
                                          <p:stCondLst>
                                            <p:cond delay="0"/>
                                          </p:stCondLst>
                                        </p:cTn>
                                        <p:tgtEl>
                                          <p:spTgt spid="15">
                                            <p:txEl>
                                              <p:pRg st="3" end="3"/>
                                            </p:txEl>
                                          </p:spTgt>
                                        </p:tgtEl>
                                        <p:attrNameLst>
                                          <p:attrName>style.visibility</p:attrName>
                                        </p:attrNameLst>
                                      </p:cBhvr>
                                      <p:to>
                                        <p:strVal val="visible"/>
                                      </p:to>
                                    </p:set>
                                    <p:anim calcmode="lin" valueType="num">
                                      <p:cBhvr>
                                        <p:cTn id="19" dur="5000" fill="hold"/>
                                        <p:tgtEl>
                                          <p:spTgt spid="15">
                                            <p:txEl>
                                              <p:pRg st="3" end="3"/>
                                            </p:txEl>
                                          </p:spTgt>
                                        </p:tgtEl>
                                        <p:attrNameLst>
                                          <p:attrName>ppt_x</p:attrName>
                                        </p:attrNameLst>
                                      </p:cBhvr>
                                      <p:tavLst>
                                        <p:tav tm="0">
                                          <p:val>
                                            <p:strVal val="#ppt_x"/>
                                          </p:val>
                                        </p:tav>
                                        <p:tav tm="100000">
                                          <p:val>
                                            <p:strVal val="#ppt_x"/>
                                          </p:val>
                                        </p:tav>
                                      </p:tavLst>
                                    </p:anim>
                                    <p:anim calcmode="lin" valueType="num">
                                      <p:cBhvr>
                                        <p:cTn id="20" dur="5000" fill="hold"/>
                                        <p:tgtEl>
                                          <p:spTgt spid="15">
                                            <p:txEl>
                                              <p:pRg st="3" end="3"/>
                                            </p:txEl>
                                          </p:spTgt>
                                        </p:tgtEl>
                                        <p:attrNameLst>
                                          <p:attrName>ppt_y</p:attrName>
                                        </p:attrNameLst>
                                      </p:cBhvr>
                                      <p:tavLst>
                                        <p:tav tm="0">
                                          <p:val>
                                            <p:strVal val="#ppt_y+1"/>
                                          </p:val>
                                        </p:tav>
                                        <p:tav tm="100000">
                                          <p:val>
                                            <p:strVal val="#ppt_y-1"/>
                                          </p:val>
                                        </p:tav>
                                      </p:tavLst>
                                    </p:anim>
                                  </p:childTnLst>
                                </p:cTn>
                              </p:par>
                              <p:par>
                                <p:cTn id="21" presetID="28" presetClass="entr" presetSubtype="0" repeatCount="indefinite" fill="hold" nodeType="withEffect">
                                  <p:stCondLst>
                                    <p:cond delay="0"/>
                                  </p:stCondLst>
                                  <p:endCondLst>
                                    <p:cond evt="onNext" delay="0">
                                      <p:tgtEl>
                                        <p:sldTgt/>
                                      </p:tgtEl>
                                    </p:cond>
                                  </p:endCondLst>
                                  <p:childTnLst>
                                    <p:set>
                                      <p:cBhvr>
                                        <p:cTn id="22" dur="1" fill="hold">
                                          <p:stCondLst>
                                            <p:cond delay="0"/>
                                          </p:stCondLst>
                                        </p:cTn>
                                        <p:tgtEl>
                                          <p:spTgt spid="15">
                                            <p:txEl>
                                              <p:pRg st="4" end="4"/>
                                            </p:txEl>
                                          </p:spTgt>
                                        </p:tgtEl>
                                        <p:attrNameLst>
                                          <p:attrName>style.visibility</p:attrName>
                                        </p:attrNameLst>
                                      </p:cBhvr>
                                      <p:to>
                                        <p:strVal val="visible"/>
                                      </p:to>
                                    </p:set>
                                    <p:anim calcmode="lin" valueType="num">
                                      <p:cBhvr>
                                        <p:cTn id="23" dur="5000" fill="hold"/>
                                        <p:tgtEl>
                                          <p:spTgt spid="15">
                                            <p:txEl>
                                              <p:pRg st="4" end="4"/>
                                            </p:txEl>
                                          </p:spTgt>
                                        </p:tgtEl>
                                        <p:attrNameLst>
                                          <p:attrName>ppt_x</p:attrName>
                                        </p:attrNameLst>
                                      </p:cBhvr>
                                      <p:tavLst>
                                        <p:tav tm="0">
                                          <p:val>
                                            <p:strVal val="#ppt_x"/>
                                          </p:val>
                                        </p:tav>
                                        <p:tav tm="100000">
                                          <p:val>
                                            <p:strVal val="#ppt_x"/>
                                          </p:val>
                                        </p:tav>
                                      </p:tavLst>
                                    </p:anim>
                                    <p:anim calcmode="lin" valueType="num">
                                      <p:cBhvr>
                                        <p:cTn id="24" dur="5000" fill="hold"/>
                                        <p:tgtEl>
                                          <p:spTgt spid="15">
                                            <p:txEl>
                                              <p:pRg st="4" end="4"/>
                                            </p:txEl>
                                          </p:spTgt>
                                        </p:tgtEl>
                                        <p:attrNameLst>
                                          <p:attrName>ppt_y</p:attrName>
                                        </p:attrNameLst>
                                      </p:cBhvr>
                                      <p:tavLst>
                                        <p:tav tm="0">
                                          <p:val>
                                            <p:strVal val="#ppt_y+1"/>
                                          </p:val>
                                        </p:tav>
                                        <p:tav tm="100000">
                                          <p:val>
                                            <p:strVal val="#ppt_y-1"/>
                                          </p:val>
                                        </p:tav>
                                      </p:tavLst>
                                    </p:anim>
                                  </p:childTnLst>
                                </p:cTn>
                              </p:par>
                              <p:par>
                                <p:cTn id="25" presetID="28" presetClass="entr" presetSubtype="0" repeatCount="indefinite" fill="hold" nodeType="withEffect">
                                  <p:stCondLst>
                                    <p:cond delay="0"/>
                                  </p:stCondLst>
                                  <p:endCondLst>
                                    <p:cond evt="onNext" delay="0">
                                      <p:tgtEl>
                                        <p:sldTgt/>
                                      </p:tgtEl>
                                    </p:cond>
                                  </p:endCondLst>
                                  <p:childTnLst>
                                    <p:set>
                                      <p:cBhvr>
                                        <p:cTn id="26" dur="1" fill="hold">
                                          <p:stCondLst>
                                            <p:cond delay="0"/>
                                          </p:stCondLst>
                                        </p:cTn>
                                        <p:tgtEl>
                                          <p:spTgt spid="15">
                                            <p:txEl>
                                              <p:pRg st="5" end="5"/>
                                            </p:txEl>
                                          </p:spTgt>
                                        </p:tgtEl>
                                        <p:attrNameLst>
                                          <p:attrName>style.visibility</p:attrName>
                                        </p:attrNameLst>
                                      </p:cBhvr>
                                      <p:to>
                                        <p:strVal val="visible"/>
                                      </p:to>
                                    </p:set>
                                    <p:anim calcmode="lin" valueType="num">
                                      <p:cBhvr>
                                        <p:cTn id="27" dur="5000" fill="hold"/>
                                        <p:tgtEl>
                                          <p:spTgt spid="15">
                                            <p:txEl>
                                              <p:pRg st="5" end="5"/>
                                            </p:txEl>
                                          </p:spTgt>
                                        </p:tgtEl>
                                        <p:attrNameLst>
                                          <p:attrName>ppt_x</p:attrName>
                                        </p:attrNameLst>
                                      </p:cBhvr>
                                      <p:tavLst>
                                        <p:tav tm="0">
                                          <p:val>
                                            <p:strVal val="#ppt_x"/>
                                          </p:val>
                                        </p:tav>
                                        <p:tav tm="100000">
                                          <p:val>
                                            <p:strVal val="#ppt_x"/>
                                          </p:val>
                                        </p:tav>
                                      </p:tavLst>
                                    </p:anim>
                                    <p:anim calcmode="lin" valueType="num">
                                      <p:cBhvr>
                                        <p:cTn id="28" dur="5000" fill="hold"/>
                                        <p:tgtEl>
                                          <p:spTgt spid="15">
                                            <p:txEl>
                                              <p:pRg st="5" end="5"/>
                                            </p:txEl>
                                          </p:spTgt>
                                        </p:tgtEl>
                                        <p:attrNameLst>
                                          <p:attrName>ppt_y</p:attrName>
                                        </p:attrNameLst>
                                      </p:cBhvr>
                                      <p:tavLst>
                                        <p:tav tm="0">
                                          <p:val>
                                            <p:strVal val="#ppt_y+1"/>
                                          </p:val>
                                        </p:tav>
                                        <p:tav tm="100000">
                                          <p:val>
                                            <p:strVal val="#ppt_y-1"/>
                                          </p:val>
                                        </p:tav>
                                      </p:tavLst>
                                    </p:anim>
                                  </p:childTnLst>
                                </p:cTn>
                              </p:par>
                              <p:par>
                                <p:cTn id="29" presetID="28" presetClass="entr" presetSubtype="0" repeatCount="indefinite" fill="hold" nodeType="withEffect">
                                  <p:stCondLst>
                                    <p:cond delay="0"/>
                                  </p:stCondLst>
                                  <p:endCondLst>
                                    <p:cond evt="onNext" delay="0">
                                      <p:tgtEl>
                                        <p:sldTgt/>
                                      </p:tgtEl>
                                    </p:cond>
                                  </p:endCondLst>
                                  <p:childTnLst>
                                    <p:set>
                                      <p:cBhvr>
                                        <p:cTn id="30" dur="1" fill="hold">
                                          <p:stCondLst>
                                            <p:cond delay="0"/>
                                          </p:stCondLst>
                                        </p:cTn>
                                        <p:tgtEl>
                                          <p:spTgt spid="15">
                                            <p:txEl>
                                              <p:pRg st="6" end="6"/>
                                            </p:txEl>
                                          </p:spTgt>
                                        </p:tgtEl>
                                        <p:attrNameLst>
                                          <p:attrName>style.visibility</p:attrName>
                                        </p:attrNameLst>
                                      </p:cBhvr>
                                      <p:to>
                                        <p:strVal val="visible"/>
                                      </p:to>
                                    </p:set>
                                    <p:anim calcmode="lin" valueType="num">
                                      <p:cBhvr>
                                        <p:cTn id="31" dur="5000" fill="hold"/>
                                        <p:tgtEl>
                                          <p:spTgt spid="15">
                                            <p:txEl>
                                              <p:pRg st="6" end="6"/>
                                            </p:txEl>
                                          </p:spTgt>
                                        </p:tgtEl>
                                        <p:attrNameLst>
                                          <p:attrName>ppt_x</p:attrName>
                                        </p:attrNameLst>
                                      </p:cBhvr>
                                      <p:tavLst>
                                        <p:tav tm="0">
                                          <p:val>
                                            <p:strVal val="#ppt_x"/>
                                          </p:val>
                                        </p:tav>
                                        <p:tav tm="100000">
                                          <p:val>
                                            <p:strVal val="#ppt_x"/>
                                          </p:val>
                                        </p:tav>
                                      </p:tavLst>
                                    </p:anim>
                                    <p:anim calcmode="lin" valueType="num">
                                      <p:cBhvr>
                                        <p:cTn id="32" dur="5000" fill="hold"/>
                                        <p:tgtEl>
                                          <p:spTgt spid="15">
                                            <p:txEl>
                                              <p:pRg st="6" end="6"/>
                                            </p:txEl>
                                          </p:spTgt>
                                        </p:tgtEl>
                                        <p:attrNameLst>
                                          <p:attrName>ppt_y</p:attrName>
                                        </p:attrNameLst>
                                      </p:cBhvr>
                                      <p:tavLst>
                                        <p:tav tm="0">
                                          <p:val>
                                            <p:strVal val="#ppt_y+1"/>
                                          </p:val>
                                        </p:tav>
                                        <p:tav tm="100000">
                                          <p:val>
                                            <p:strVal val="#ppt_y-1"/>
                                          </p:val>
                                        </p:tav>
                                      </p:tavLst>
                                    </p:anim>
                                  </p:childTnLst>
                                </p:cTn>
                              </p:par>
                              <p:par>
                                <p:cTn id="33" presetID="28" presetClass="entr" presetSubtype="0" repeatCount="indefinite" fill="hold" nodeType="withEffect">
                                  <p:stCondLst>
                                    <p:cond delay="0"/>
                                  </p:stCondLst>
                                  <p:endCondLst>
                                    <p:cond evt="onNext" delay="0">
                                      <p:tgtEl>
                                        <p:sldTgt/>
                                      </p:tgtEl>
                                    </p:cond>
                                  </p:endCondLst>
                                  <p:childTnLst>
                                    <p:set>
                                      <p:cBhvr>
                                        <p:cTn id="34" dur="1" fill="hold">
                                          <p:stCondLst>
                                            <p:cond delay="0"/>
                                          </p:stCondLst>
                                        </p:cTn>
                                        <p:tgtEl>
                                          <p:spTgt spid="15">
                                            <p:txEl>
                                              <p:pRg st="7" end="7"/>
                                            </p:txEl>
                                          </p:spTgt>
                                        </p:tgtEl>
                                        <p:attrNameLst>
                                          <p:attrName>style.visibility</p:attrName>
                                        </p:attrNameLst>
                                      </p:cBhvr>
                                      <p:to>
                                        <p:strVal val="visible"/>
                                      </p:to>
                                    </p:set>
                                    <p:anim calcmode="lin" valueType="num">
                                      <p:cBhvr>
                                        <p:cTn id="35" dur="5000" fill="hold"/>
                                        <p:tgtEl>
                                          <p:spTgt spid="15">
                                            <p:txEl>
                                              <p:pRg st="7" end="7"/>
                                            </p:txEl>
                                          </p:spTgt>
                                        </p:tgtEl>
                                        <p:attrNameLst>
                                          <p:attrName>ppt_x</p:attrName>
                                        </p:attrNameLst>
                                      </p:cBhvr>
                                      <p:tavLst>
                                        <p:tav tm="0">
                                          <p:val>
                                            <p:strVal val="#ppt_x"/>
                                          </p:val>
                                        </p:tav>
                                        <p:tav tm="100000">
                                          <p:val>
                                            <p:strVal val="#ppt_x"/>
                                          </p:val>
                                        </p:tav>
                                      </p:tavLst>
                                    </p:anim>
                                    <p:anim calcmode="lin" valueType="num">
                                      <p:cBhvr>
                                        <p:cTn id="36" dur="5000" fill="hold"/>
                                        <p:tgtEl>
                                          <p:spTgt spid="15">
                                            <p:txEl>
                                              <p:pRg st="7" end="7"/>
                                            </p:txEl>
                                          </p:spTgt>
                                        </p:tgtEl>
                                        <p:attrNameLst>
                                          <p:attrName>ppt_y</p:attrName>
                                        </p:attrNameLst>
                                      </p:cBhvr>
                                      <p:tavLst>
                                        <p:tav tm="0">
                                          <p:val>
                                            <p:strVal val="#ppt_y+1"/>
                                          </p:val>
                                        </p:tav>
                                        <p:tav tm="100000">
                                          <p:val>
                                            <p:strVal val="#ppt_y-1"/>
                                          </p:val>
                                        </p:tav>
                                      </p:tavLst>
                                    </p:anim>
                                  </p:childTnLst>
                                </p:cTn>
                              </p:par>
                              <p:par>
                                <p:cTn id="37" presetID="28" presetClass="entr" presetSubtype="0" repeatCount="indefinite" fill="hold" nodeType="withEffect">
                                  <p:stCondLst>
                                    <p:cond delay="0"/>
                                  </p:stCondLst>
                                  <p:endCondLst>
                                    <p:cond evt="onNext" delay="0">
                                      <p:tgtEl>
                                        <p:sldTgt/>
                                      </p:tgtEl>
                                    </p:cond>
                                  </p:endCondLst>
                                  <p:childTnLst>
                                    <p:set>
                                      <p:cBhvr>
                                        <p:cTn id="38" dur="1" fill="hold">
                                          <p:stCondLst>
                                            <p:cond delay="0"/>
                                          </p:stCondLst>
                                        </p:cTn>
                                        <p:tgtEl>
                                          <p:spTgt spid="15">
                                            <p:txEl>
                                              <p:pRg st="8" end="8"/>
                                            </p:txEl>
                                          </p:spTgt>
                                        </p:tgtEl>
                                        <p:attrNameLst>
                                          <p:attrName>style.visibility</p:attrName>
                                        </p:attrNameLst>
                                      </p:cBhvr>
                                      <p:to>
                                        <p:strVal val="visible"/>
                                      </p:to>
                                    </p:set>
                                    <p:anim calcmode="lin" valueType="num">
                                      <p:cBhvr>
                                        <p:cTn id="39" dur="5000" fill="hold"/>
                                        <p:tgtEl>
                                          <p:spTgt spid="15">
                                            <p:txEl>
                                              <p:pRg st="8" end="8"/>
                                            </p:txEl>
                                          </p:spTgt>
                                        </p:tgtEl>
                                        <p:attrNameLst>
                                          <p:attrName>ppt_x</p:attrName>
                                        </p:attrNameLst>
                                      </p:cBhvr>
                                      <p:tavLst>
                                        <p:tav tm="0">
                                          <p:val>
                                            <p:strVal val="#ppt_x"/>
                                          </p:val>
                                        </p:tav>
                                        <p:tav tm="100000">
                                          <p:val>
                                            <p:strVal val="#ppt_x"/>
                                          </p:val>
                                        </p:tav>
                                      </p:tavLst>
                                    </p:anim>
                                    <p:anim calcmode="lin" valueType="num">
                                      <p:cBhvr>
                                        <p:cTn id="40" dur="5000" fill="hold"/>
                                        <p:tgtEl>
                                          <p:spTgt spid="15">
                                            <p:txEl>
                                              <p:pRg st="8" end="8"/>
                                            </p:txEl>
                                          </p:spTgt>
                                        </p:tgtEl>
                                        <p:attrNameLst>
                                          <p:attrName>ppt_y</p:attrName>
                                        </p:attrNameLst>
                                      </p:cBhvr>
                                      <p:tavLst>
                                        <p:tav tm="0">
                                          <p:val>
                                            <p:strVal val="#ppt_y+1"/>
                                          </p:val>
                                        </p:tav>
                                        <p:tav tm="100000">
                                          <p:val>
                                            <p:strVal val="#ppt_y-1"/>
                                          </p:val>
                                        </p:tav>
                                      </p:tavLst>
                                    </p:anim>
                                  </p:childTnLst>
                                </p:cTn>
                              </p:par>
                              <p:par>
                                <p:cTn id="41" presetID="28" presetClass="entr" presetSubtype="0" repeatCount="indefinite" fill="hold" nodeType="withEffect">
                                  <p:stCondLst>
                                    <p:cond delay="0"/>
                                  </p:stCondLst>
                                  <p:endCondLst>
                                    <p:cond evt="onNext" delay="0">
                                      <p:tgtEl>
                                        <p:sldTgt/>
                                      </p:tgtEl>
                                    </p:cond>
                                  </p:endCondLst>
                                  <p:childTnLst>
                                    <p:set>
                                      <p:cBhvr>
                                        <p:cTn id="42" dur="1" fill="hold">
                                          <p:stCondLst>
                                            <p:cond delay="0"/>
                                          </p:stCondLst>
                                        </p:cTn>
                                        <p:tgtEl>
                                          <p:spTgt spid="15">
                                            <p:txEl>
                                              <p:pRg st="9" end="9"/>
                                            </p:txEl>
                                          </p:spTgt>
                                        </p:tgtEl>
                                        <p:attrNameLst>
                                          <p:attrName>style.visibility</p:attrName>
                                        </p:attrNameLst>
                                      </p:cBhvr>
                                      <p:to>
                                        <p:strVal val="visible"/>
                                      </p:to>
                                    </p:set>
                                    <p:anim calcmode="lin" valueType="num">
                                      <p:cBhvr>
                                        <p:cTn id="43" dur="5000" fill="hold"/>
                                        <p:tgtEl>
                                          <p:spTgt spid="15">
                                            <p:txEl>
                                              <p:pRg st="9" end="9"/>
                                            </p:txEl>
                                          </p:spTgt>
                                        </p:tgtEl>
                                        <p:attrNameLst>
                                          <p:attrName>ppt_x</p:attrName>
                                        </p:attrNameLst>
                                      </p:cBhvr>
                                      <p:tavLst>
                                        <p:tav tm="0">
                                          <p:val>
                                            <p:strVal val="#ppt_x"/>
                                          </p:val>
                                        </p:tav>
                                        <p:tav tm="100000">
                                          <p:val>
                                            <p:strVal val="#ppt_x"/>
                                          </p:val>
                                        </p:tav>
                                      </p:tavLst>
                                    </p:anim>
                                    <p:anim calcmode="lin" valueType="num">
                                      <p:cBhvr>
                                        <p:cTn id="44" dur="5000" fill="hold"/>
                                        <p:tgtEl>
                                          <p:spTgt spid="15">
                                            <p:txEl>
                                              <p:pRg st="9" end="9"/>
                                            </p:txEl>
                                          </p:spTgt>
                                        </p:tgtEl>
                                        <p:attrNameLst>
                                          <p:attrName>ppt_y</p:attrName>
                                        </p:attrNameLst>
                                      </p:cBhvr>
                                      <p:tavLst>
                                        <p:tav tm="0">
                                          <p:val>
                                            <p:strVal val="#ppt_y+1"/>
                                          </p:val>
                                        </p:tav>
                                        <p:tav tm="100000">
                                          <p:val>
                                            <p:strVal val="#ppt_y-1"/>
                                          </p:val>
                                        </p:tav>
                                      </p:tavLst>
                                    </p:anim>
                                  </p:childTnLst>
                                </p:cTn>
                              </p:par>
                              <p:par>
                                <p:cTn id="45" presetID="28" presetClass="entr" presetSubtype="0" repeatCount="indefinite" fill="hold" nodeType="withEffect">
                                  <p:stCondLst>
                                    <p:cond delay="0"/>
                                  </p:stCondLst>
                                  <p:endCondLst>
                                    <p:cond evt="onNext" delay="0">
                                      <p:tgtEl>
                                        <p:sldTgt/>
                                      </p:tgtEl>
                                    </p:cond>
                                  </p:endCondLst>
                                  <p:childTnLst>
                                    <p:set>
                                      <p:cBhvr>
                                        <p:cTn id="46" dur="1" fill="hold">
                                          <p:stCondLst>
                                            <p:cond delay="0"/>
                                          </p:stCondLst>
                                        </p:cTn>
                                        <p:tgtEl>
                                          <p:spTgt spid="15">
                                            <p:txEl>
                                              <p:pRg st="10" end="10"/>
                                            </p:txEl>
                                          </p:spTgt>
                                        </p:tgtEl>
                                        <p:attrNameLst>
                                          <p:attrName>style.visibility</p:attrName>
                                        </p:attrNameLst>
                                      </p:cBhvr>
                                      <p:to>
                                        <p:strVal val="visible"/>
                                      </p:to>
                                    </p:set>
                                    <p:anim calcmode="lin" valueType="num">
                                      <p:cBhvr>
                                        <p:cTn id="47" dur="5000" fill="hold"/>
                                        <p:tgtEl>
                                          <p:spTgt spid="15">
                                            <p:txEl>
                                              <p:pRg st="10" end="10"/>
                                            </p:txEl>
                                          </p:spTgt>
                                        </p:tgtEl>
                                        <p:attrNameLst>
                                          <p:attrName>ppt_x</p:attrName>
                                        </p:attrNameLst>
                                      </p:cBhvr>
                                      <p:tavLst>
                                        <p:tav tm="0">
                                          <p:val>
                                            <p:strVal val="#ppt_x"/>
                                          </p:val>
                                        </p:tav>
                                        <p:tav tm="100000">
                                          <p:val>
                                            <p:strVal val="#ppt_x"/>
                                          </p:val>
                                        </p:tav>
                                      </p:tavLst>
                                    </p:anim>
                                    <p:anim calcmode="lin" valueType="num">
                                      <p:cBhvr>
                                        <p:cTn id="48" dur="5000" fill="hold"/>
                                        <p:tgtEl>
                                          <p:spTgt spid="15">
                                            <p:txEl>
                                              <p:pRg st="10" end="10"/>
                                            </p:txEl>
                                          </p:spTgt>
                                        </p:tgtEl>
                                        <p:attrNameLst>
                                          <p:attrName>ppt_y</p:attrName>
                                        </p:attrNameLst>
                                      </p:cBhvr>
                                      <p:tavLst>
                                        <p:tav tm="0">
                                          <p:val>
                                            <p:strVal val="#ppt_y+1"/>
                                          </p:val>
                                        </p:tav>
                                        <p:tav tm="100000">
                                          <p:val>
                                            <p:strVal val="#ppt_y-1"/>
                                          </p:val>
                                        </p:tav>
                                      </p:tavLst>
                                    </p:anim>
                                  </p:childTnLst>
                                </p:cTn>
                              </p:par>
                              <p:par>
                                <p:cTn id="49" presetID="28" presetClass="entr" presetSubtype="0" repeatCount="indefinite" fill="hold" nodeType="withEffect">
                                  <p:stCondLst>
                                    <p:cond delay="0"/>
                                  </p:stCondLst>
                                  <p:endCondLst>
                                    <p:cond evt="onNext" delay="0">
                                      <p:tgtEl>
                                        <p:sldTgt/>
                                      </p:tgtEl>
                                    </p:cond>
                                  </p:endCondLst>
                                  <p:childTnLst>
                                    <p:set>
                                      <p:cBhvr>
                                        <p:cTn id="50" dur="1" fill="hold">
                                          <p:stCondLst>
                                            <p:cond delay="0"/>
                                          </p:stCondLst>
                                        </p:cTn>
                                        <p:tgtEl>
                                          <p:spTgt spid="15">
                                            <p:txEl>
                                              <p:pRg st="11" end="11"/>
                                            </p:txEl>
                                          </p:spTgt>
                                        </p:tgtEl>
                                        <p:attrNameLst>
                                          <p:attrName>style.visibility</p:attrName>
                                        </p:attrNameLst>
                                      </p:cBhvr>
                                      <p:to>
                                        <p:strVal val="visible"/>
                                      </p:to>
                                    </p:set>
                                    <p:anim calcmode="lin" valueType="num">
                                      <p:cBhvr>
                                        <p:cTn id="51" dur="5000" fill="hold"/>
                                        <p:tgtEl>
                                          <p:spTgt spid="15">
                                            <p:txEl>
                                              <p:pRg st="11" end="11"/>
                                            </p:txEl>
                                          </p:spTgt>
                                        </p:tgtEl>
                                        <p:attrNameLst>
                                          <p:attrName>ppt_x</p:attrName>
                                        </p:attrNameLst>
                                      </p:cBhvr>
                                      <p:tavLst>
                                        <p:tav tm="0">
                                          <p:val>
                                            <p:strVal val="#ppt_x"/>
                                          </p:val>
                                        </p:tav>
                                        <p:tav tm="100000">
                                          <p:val>
                                            <p:strVal val="#ppt_x"/>
                                          </p:val>
                                        </p:tav>
                                      </p:tavLst>
                                    </p:anim>
                                    <p:anim calcmode="lin" valueType="num">
                                      <p:cBhvr>
                                        <p:cTn id="52" dur="5000" fill="hold"/>
                                        <p:tgtEl>
                                          <p:spTgt spid="15">
                                            <p:txEl>
                                              <p:pRg st="11" end="11"/>
                                            </p:txEl>
                                          </p:spTgt>
                                        </p:tgtEl>
                                        <p:attrNameLst>
                                          <p:attrName>ppt_y</p:attrName>
                                        </p:attrNameLst>
                                      </p:cBhvr>
                                      <p:tavLst>
                                        <p:tav tm="0">
                                          <p:val>
                                            <p:strVal val="#ppt_y+1"/>
                                          </p:val>
                                        </p:tav>
                                        <p:tav tm="100000">
                                          <p:val>
                                            <p:strVal val="#ppt_y-1"/>
                                          </p:val>
                                        </p:tav>
                                      </p:tavLst>
                                    </p:anim>
                                  </p:childTnLst>
                                </p:cTn>
                              </p:par>
                              <p:par>
                                <p:cTn id="53" presetID="28" presetClass="entr" presetSubtype="0" repeatCount="indefinite" fill="hold" nodeType="withEffect">
                                  <p:stCondLst>
                                    <p:cond delay="0"/>
                                  </p:stCondLst>
                                  <p:endCondLst>
                                    <p:cond evt="onNext" delay="0">
                                      <p:tgtEl>
                                        <p:sldTgt/>
                                      </p:tgtEl>
                                    </p:cond>
                                  </p:endCondLst>
                                  <p:childTnLst>
                                    <p:set>
                                      <p:cBhvr>
                                        <p:cTn id="54" dur="1" fill="hold">
                                          <p:stCondLst>
                                            <p:cond delay="0"/>
                                          </p:stCondLst>
                                        </p:cTn>
                                        <p:tgtEl>
                                          <p:spTgt spid="15">
                                            <p:txEl>
                                              <p:pRg st="12" end="12"/>
                                            </p:txEl>
                                          </p:spTgt>
                                        </p:tgtEl>
                                        <p:attrNameLst>
                                          <p:attrName>style.visibility</p:attrName>
                                        </p:attrNameLst>
                                      </p:cBhvr>
                                      <p:to>
                                        <p:strVal val="visible"/>
                                      </p:to>
                                    </p:set>
                                    <p:anim calcmode="lin" valueType="num">
                                      <p:cBhvr>
                                        <p:cTn id="55" dur="5000" fill="hold"/>
                                        <p:tgtEl>
                                          <p:spTgt spid="15">
                                            <p:txEl>
                                              <p:pRg st="12" end="12"/>
                                            </p:txEl>
                                          </p:spTgt>
                                        </p:tgtEl>
                                        <p:attrNameLst>
                                          <p:attrName>ppt_x</p:attrName>
                                        </p:attrNameLst>
                                      </p:cBhvr>
                                      <p:tavLst>
                                        <p:tav tm="0">
                                          <p:val>
                                            <p:strVal val="#ppt_x"/>
                                          </p:val>
                                        </p:tav>
                                        <p:tav tm="100000">
                                          <p:val>
                                            <p:strVal val="#ppt_x"/>
                                          </p:val>
                                        </p:tav>
                                      </p:tavLst>
                                    </p:anim>
                                    <p:anim calcmode="lin" valueType="num">
                                      <p:cBhvr>
                                        <p:cTn id="56" dur="5000" fill="hold"/>
                                        <p:tgtEl>
                                          <p:spTgt spid="15">
                                            <p:txEl>
                                              <p:pRg st="12" end="12"/>
                                            </p:txEl>
                                          </p:spTgt>
                                        </p:tgtEl>
                                        <p:attrNameLst>
                                          <p:attrName>ppt_y</p:attrName>
                                        </p:attrNameLst>
                                      </p:cBhvr>
                                      <p:tavLst>
                                        <p:tav tm="0">
                                          <p:val>
                                            <p:strVal val="#ppt_y+1"/>
                                          </p:val>
                                        </p:tav>
                                        <p:tav tm="100000">
                                          <p:val>
                                            <p:strVal val="#ppt_y-1"/>
                                          </p:val>
                                        </p:tav>
                                      </p:tavLst>
                                    </p:anim>
                                  </p:childTnLst>
                                </p:cTn>
                              </p:par>
                              <p:par>
                                <p:cTn id="57" presetID="28" presetClass="entr" presetSubtype="0" repeatCount="indefinite" fill="hold" nodeType="withEffect">
                                  <p:stCondLst>
                                    <p:cond delay="0"/>
                                  </p:stCondLst>
                                  <p:endCondLst>
                                    <p:cond evt="onNext" delay="0">
                                      <p:tgtEl>
                                        <p:sldTgt/>
                                      </p:tgtEl>
                                    </p:cond>
                                  </p:endCondLst>
                                  <p:childTnLst>
                                    <p:set>
                                      <p:cBhvr>
                                        <p:cTn id="58" dur="1" fill="hold">
                                          <p:stCondLst>
                                            <p:cond delay="0"/>
                                          </p:stCondLst>
                                        </p:cTn>
                                        <p:tgtEl>
                                          <p:spTgt spid="15">
                                            <p:txEl>
                                              <p:pRg st="13" end="13"/>
                                            </p:txEl>
                                          </p:spTgt>
                                        </p:tgtEl>
                                        <p:attrNameLst>
                                          <p:attrName>style.visibility</p:attrName>
                                        </p:attrNameLst>
                                      </p:cBhvr>
                                      <p:to>
                                        <p:strVal val="visible"/>
                                      </p:to>
                                    </p:set>
                                    <p:anim calcmode="lin" valueType="num">
                                      <p:cBhvr>
                                        <p:cTn id="59" dur="5000" fill="hold"/>
                                        <p:tgtEl>
                                          <p:spTgt spid="15">
                                            <p:txEl>
                                              <p:pRg st="13" end="13"/>
                                            </p:txEl>
                                          </p:spTgt>
                                        </p:tgtEl>
                                        <p:attrNameLst>
                                          <p:attrName>ppt_x</p:attrName>
                                        </p:attrNameLst>
                                      </p:cBhvr>
                                      <p:tavLst>
                                        <p:tav tm="0">
                                          <p:val>
                                            <p:strVal val="#ppt_x"/>
                                          </p:val>
                                        </p:tav>
                                        <p:tav tm="100000">
                                          <p:val>
                                            <p:strVal val="#ppt_x"/>
                                          </p:val>
                                        </p:tav>
                                      </p:tavLst>
                                    </p:anim>
                                    <p:anim calcmode="lin" valueType="num">
                                      <p:cBhvr>
                                        <p:cTn id="60" dur="5000" fill="hold"/>
                                        <p:tgtEl>
                                          <p:spTgt spid="15">
                                            <p:txEl>
                                              <p:pRg st="13" end="13"/>
                                            </p:txEl>
                                          </p:spTgt>
                                        </p:tgtEl>
                                        <p:attrNameLst>
                                          <p:attrName>ppt_y</p:attrName>
                                        </p:attrNameLst>
                                      </p:cBhvr>
                                      <p:tavLst>
                                        <p:tav tm="0">
                                          <p:val>
                                            <p:strVal val="#ppt_y+1"/>
                                          </p:val>
                                        </p:tav>
                                        <p:tav tm="100000">
                                          <p:val>
                                            <p:strVal val="#ppt_y-1"/>
                                          </p:val>
                                        </p:tav>
                                      </p:tavLst>
                                    </p:anim>
                                  </p:childTnLst>
                                </p:cTn>
                              </p:par>
                              <p:par>
                                <p:cTn id="61" presetID="28" presetClass="entr" presetSubtype="0" repeatCount="indefinite" fill="hold" nodeType="withEffect">
                                  <p:stCondLst>
                                    <p:cond delay="0"/>
                                  </p:stCondLst>
                                  <p:endCondLst>
                                    <p:cond evt="onNext" delay="0">
                                      <p:tgtEl>
                                        <p:sldTgt/>
                                      </p:tgtEl>
                                    </p:cond>
                                  </p:endCondLst>
                                  <p:childTnLst>
                                    <p:set>
                                      <p:cBhvr>
                                        <p:cTn id="62" dur="1" fill="hold">
                                          <p:stCondLst>
                                            <p:cond delay="0"/>
                                          </p:stCondLst>
                                        </p:cTn>
                                        <p:tgtEl>
                                          <p:spTgt spid="15">
                                            <p:txEl>
                                              <p:pRg st="14" end="14"/>
                                            </p:txEl>
                                          </p:spTgt>
                                        </p:tgtEl>
                                        <p:attrNameLst>
                                          <p:attrName>style.visibility</p:attrName>
                                        </p:attrNameLst>
                                      </p:cBhvr>
                                      <p:to>
                                        <p:strVal val="visible"/>
                                      </p:to>
                                    </p:set>
                                    <p:anim calcmode="lin" valueType="num">
                                      <p:cBhvr>
                                        <p:cTn id="63" dur="5000" fill="hold"/>
                                        <p:tgtEl>
                                          <p:spTgt spid="15">
                                            <p:txEl>
                                              <p:pRg st="14" end="14"/>
                                            </p:txEl>
                                          </p:spTgt>
                                        </p:tgtEl>
                                        <p:attrNameLst>
                                          <p:attrName>ppt_x</p:attrName>
                                        </p:attrNameLst>
                                      </p:cBhvr>
                                      <p:tavLst>
                                        <p:tav tm="0">
                                          <p:val>
                                            <p:strVal val="#ppt_x"/>
                                          </p:val>
                                        </p:tav>
                                        <p:tav tm="100000">
                                          <p:val>
                                            <p:strVal val="#ppt_x"/>
                                          </p:val>
                                        </p:tav>
                                      </p:tavLst>
                                    </p:anim>
                                    <p:anim calcmode="lin" valueType="num">
                                      <p:cBhvr>
                                        <p:cTn id="64" dur="5000" fill="hold"/>
                                        <p:tgtEl>
                                          <p:spTgt spid="15">
                                            <p:txEl>
                                              <p:pRg st="14" end="14"/>
                                            </p:txEl>
                                          </p:spTgt>
                                        </p:tgtEl>
                                        <p:attrNameLst>
                                          <p:attrName>ppt_y</p:attrName>
                                        </p:attrNameLst>
                                      </p:cBhvr>
                                      <p:tavLst>
                                        <p:tav tm="0">
                                          <p:val>
                                            <p:strVal val="#ppt_y+1"/>
                                          </p:val>
                                        </p:tav>
                                        <p:tav tm="100000">
                                          <p:val>
                                            <p:strVal val="#ppt_y-1"/>
                                          </p:val>
                                        </p:tav>
                                      </p:tavLst>
                                    </p:anim>
                                  </p:childTnLst>
                                </p:cTn>
                              </p:par>
                              <p:par>
                                <p:cTn id="65" presetID="28" presetClass="entr" presetSubtype="0" repeatCount="indefinite" fill="hold" nodeType="withEffect">
                                  <p:stCondLst>
                                    <p:cond delay="0"/>
                                  </p:stCondLst>
                                  <p:endCondLst>
                                    <p:cond evt="onNext" delay="0">
                                      <p:tgtEl>
                                        <p:sldTgt/>
                                      </p:tgtEl>
                                    </p:cond>
                                  </p:endCondLst>
                                  <p:childTnLst>
                                    <p:set>
                                      <p:cBhvr>
                                        <p:cTn id="66" dur="1" fill="hold">
                                          <p:stCondLst>
                                            <p:cond delay="0"/>
                                          </p:stCondLst>
                                        </p:cTn>
                                        <p:tgtEl>
                                          <p:spTgt spid="15">
                                            <p:txEl>
                                              <p:pRg st="15" end="15"/>
                                            </p:txEl>
                                          </p:spTgt>
                                        </p:tgtEl>
                                        <p:attrNameLst>
                                          <p:attrName>style.visibility</p:attrName>
                                        </p:attrNameLst>
                                      </p:cBhvr>
                                      <p:to>
                                        <p:strVal val="visible"/>
                                      </p:to>
                                    </p:set>
                                    <p:anim calcmode="lin" valueType="num">
                                      <p:cBhvr>
                                        <p:cTn id="67" dur="5000" fill="hold"/>
                                        <p:tgtEl>
                                          <p:spTgt spid="15">
                                            <p:txEl>
                                              <p:pRg st="15" end="15"/>
                                            </p:txEl>
                                          </p:spTgt>
                                        </p:tgtEl>
                                        <p:attrNameLst>
                                          <p:attrName>ppt_x</p:attrName>
                                        </p:attrNameLst>
                                      </p:cBhvr>
                                      <p:tavLst>
                                        <p:tav tm="0">
                                          <p:val>
                                            <p:strVal val="#ppt_x"/>
                                          </p:val>
                                        </p:tav>
                                        <p:tav tm="100000">
                                          <p:val>
                                            <p:strVal val="#ppt_x"/>
                                          </p:val>
                                        </p:tav>
                                      </p:tavLst>
                                    </p:anim>
                                    <p:anim calcmode="lin" valueType="num">
                                      <p:cBhvr>
                                        <p:cTn id="68" dur="5000" fill="hold"/>
                                        <p:tgtEl>
                                          <p:spTgt spid="15">
                                            <p:txEl>
                                              <p:pRg st="15" end="15"/>
                                            </p:txEl>
                                          </p:spTgt>
                                        </p:tgtEl>
                                        <p:attrNameLst>
                                          <p:attrName>ppt_y</p:attrName>
                                        </p:attrNameLst>
                                      </p:cBhvr>
                                      <p:tavLst>
                                        <p:tav tm="0">
                                          <p:val>
                                            <p:strVal val="#ppt_y+1"/>
                                          </p:val>
                                        </p:tav>
                                        <p:tav tm="100000">
                                          <p:val>
                                            <p:strVal val="#ppt_y-1"/>
                                          </p:val>
                                        </p:tav>
                                      </p:tavLst>
                                    </p:anim>
                                  </p:childTnLst>
                                </p:cTn>
                              </p:par>
                              <p:par>
                                <p:cTn id="69" presetID="28" presetClass="entr" presetSubtype="0" repeatCount="indefinite" fill="hold" nodeType="withEffect">
                                  <p:stCondLst>
                                    <p:cond delay="0"/>
                                  </p:stCondLst>
                                  <p:endCondLst>
                                    <p:cond evt="onNext" delay="0">
                                      <p:tgtEl>
                                        <p:sldTgt/>
                                      </p:tgtEl>
                                    </p:cond>
                                  </p:endCondLst>
                                  <p:childTnLst>
                                    <p:set>
                                      <p:cBhvr>
                                        <p:cTn id="70" dur="1" fill="hold">
                                          <p:stCondLst>
                                            <p:cond delay="0"/>
                                          </p:stCondLst>
                                        </p:cTn>
                                        <p:tgtEl>
                                          <p:spTgt spid="15">
                                            <p:txEl>
                                              <p:pRg st="16" end="16"/>
                                            </p:txEl>
                                          </p:spTgt>
                                        </p:tgtEl>
                                        <p:attrNameLst>
                                          <p:attrName>style.visibility</p:attrName>
                                        </p:attrNameLst>
                                      </p:cBhvr>
                                      <p:to>
                                        <p:strVal val="visible"/>
                                      </p:to>
                                    </p:set>
                                    <p:anim calcmode="lin" valueType="num">
                                      <p:cBhvr>
                                        <p:cTn id="71" dur="5000" fill="hold"/>
                                        <p:tgtEl>
                                          <p:spTgt spid="15">
                                            <p:txEl>
                                              <p:pRg st="16" end="16"/>
                                            </p:txEl>
                                          </p:spTgt>
                                        </p:tgtEl>
                                        <p:attrNameLst>
                                          <p:attrName>ppt_x</p:attrName>
                                        </p:attrNameLst>
                                      </p:cBhvr>
                                      <p:tavLst>
                                        <p:tav tm="0">
                                          <p:val>
                                            <p:strVal val="#ppt_x"/>
                                          </p:val>
                                        </p:tav>
                                        <p:tav tm="100000">
                                          <p:val>
                                            <p:strVal val="#ppt_x"/>
                                          </p:val>
                                        </p:tav>
                                      </p:tavLst>
                                    </p:anim>
                                    <p:anim calcmode="lin" valueType="num">
                                      <p:cBhvr>
                                        <p:cTn id="72" dur="5000" fill="hold"/>
                                        <p:tgtEl>
                                          <p:spTgt spid="15">
                                            <p:txEl>
                                              <p:pRg st="16" end="16"/>
                                            </p:txEl>
                                          </p:spTgt>
                                        </p:tgtEl>
                                        <p:attrNameLst>
                                          <p:attrName>ppt_y</p:attrName>
                                        </p:attrNameLst>
                                      </p:cBhvr>
                                      <p:tavLst>
                                        <p:tav tm="0">
                                          <p:val>
                                            <p:strVal val="#ppt_y+1"/>
                                          </p:val>
                                        </p:tav>
                                        <p:tav tm="100000">
                                          <p:val>
                                            <p:strVal val="#ppt_y-1"/>
                                          </p:val>
                                        </p:tav>
                                      </p:tavLst>
                                    </p:anim>
                                  </p:childTnLst>
                                </p:cTn>
                              </p:par>
                              <p:par>
                                <p:cTn id="73" presetID="28" presetClass="entr" presetSubtype="0" repeatCount="indefinite" fill="hold" nodeType="withEffect">
                                  <p:stCondLst>
                                    <p:cond delay="0"/>
                                  </p:stCondLst>
                                  <p:endCondLst>
                                    <p:cond evt="onNext" delay="0">
                                      <p:tgtEl>
                                        <p:sldTgt/>
                                      </p:tgtEl>
                                    </p:cond>
                                  </p:endCondLst>
                                  <p:childTnLst>
                                    <p:set>
                                      <p:cBhvr>
                                        <p:cTn id="74" dur="1" fill="hold">
                                          <p:stCondLst>
                                            <p:cond delay="0"/>
                                          </p:stCondLst>
                                        </p:cTn>
                                        <p:tgtEl>
                                          <p:spTgt spid="15">
                                            <p:txEl>
                                              <p:pRg st="17" end="17"/>
                                            </p:txEl>
                                          </p:spTgt>
                                        </p:tgtEl>
                                        <p:attrNameLst>
                                          <p:attrName>style.visibility</p:attrName>
                                        </p:attrNameLst>
                                      </p:cBhvr>
                                      <p:to>
                                        <p:strVal val="visible"/>
                                      </p:to>
                                    </p:set>
                                    <p:anim calcmode="lin" valueType="num">
                                      <p:cBhvr>
                                        <p:cTn id="75" dur="5000" fill="hold"/>
                                        <p:tgtEl>
                                          <p:spTgt spid="15">
                                            <p:txEl>
                                              <p:pRg st="17" end="17"/>
                                            </p:txEl>
                                          </p:spTgt>
                                        </p:tgtEl>
                                        <p:attrNameLst>
                                          <p:attrName>ppt_x</p:attrName>
                                        </p:attrNameLst>
                                      </p:cBhvr>
                                      <p:tavLst>
                                        <p:tav tm="0">
                                          <p:val>
                                            <p:strVal val="#ppt_x"/>
                                          </p:val>
                                        </p:tav>
                                        <p:tav tm="100000">
                                          <p:val>
                                            <p:strVal val="#ppt_x"/>
                                          </p:val>
                                        </p:tav>
                                      </p:tavLst>
                                    </p:anim>
                                    <p:anim calcmode="lin" valueType="num">
                                      <p:cBhvr>
                                        <p:cTn id="76" dur="5000" fill="hold"/>
                                        <p:tgtEl>
                                          <p:spTgt spid="15">
                                            <p:txEl>
                                              <p:pRg st="17" end="17"/>
                                            </p:txEl>
                                          </p:spTgt>
                                        </p:tgtEl>
                                        <p:attrNameLst>
                                          <p:attrName>ppt_y</p:attrName>
                                        </p:attrNameLst>
                                      </p:cBhvr>
                                      <p:tavLst>
                                        <p:tav tm="0">
                                          <p:val>
                                            <p:strVal val="#ppt_y+1"/>
                                          </p:val>
                                        </p:tav>
                                        <p:tav tm="100000">
                                          <p:val>
                                            <p:strVal val="#ppt_y-1"/>
                                          </p:val>
                                        </p:tav>
                                      </p:tavLst>
                                    </p:anim>
                                  </p:childTnLst>
                                </p:cTn>
                              </p:par>
                              <p:par>
                                <p:cTn id="77" presetID="28" presetClass="entr" presetSubtype="0" repeatCount="indefinite" fill="hold" nodeType="withEffect">
                                  <p:stCondLst>
                                    <p:cond delay="0"/>
                                  </p:stCondLst>
                                  <p:endCondLst>
                                    <p:cond evt="onNext" delay="0">
                                      <p:tgtEl>
                                        <p:sldTgt/>
                                      </p:tgtEl>
                                    </p:cond>
                                  </p:endCondLst>
                                  <p:childTnLst>
                                    <p:set>
                                      <p:cBhvr>
                                        <p:cTn id="78" dur="1" fill="hold">
                                          <p:stCondLst>
                                            <p:cond delay="0"/>
                                          </p:stCondLst>
                                        </p:cTn>
                                        <p:tgtEl>
                                          <p:spTgt spid="38">
                                            <p:txEl>
                                              <p:pRg st="1" end="1"/>
                                            </p:txEl>
                                          </p:spTgt>
                                        </p:tgtEl>
                                        <p:attrNameLst>
                                          <p:attrName>style.visibility</p:attrName>
                                        </p:attrNameLst>
                                      </p:cBhvr>
                                      <p:to>
                                        <p:strVal val="visible"/>
                                      </p:to>
                                    </p:set>
                                    <p:anim calcmode="lin" valueType="num">
                                      <p:cBhvr>
                                        <p:cTn id="79" dur="5000" fill="hold"/>
                                        <p:tgtEl>
                                          <p:spTgt spid="38">
                                            <p:txEl>
                                              <p:pRg st="1" end="1"/>
                                            </p:txEl>
                                          </p:spTgt>
                                        </p:tgtEl>
                                        <p:attrNameLst>
                                          <p:attrName>ppt_x</p:attrName>
                                        </p:attrNameLst>
                                      </p:cBhvr>
                                      <p:tavLst>
                                        <p:tav tm="0">
                                          <p:val>
                                            <p:strVal val="#ppt_x"/>
                                          </p:val>
                                        </p:tav>
                                        <p:tav tm="100000">
                                          <p:val>
                                            <p:strVal val="#ppt_x"/>
                                          </p:val>
                                        </p:tav>
                                      </p:tavLst>
                                    </p:anim>
                                    <p:anim calcmode="lin" valueType="num">
                                      <p:cBhvr>
                                        <p:cTn id="80" dur="5000" fill="hold"/>
                                        <p:tgtEl>
                                          <p:spTgt spid="38">
                                            <p:txEl>
                                              <p:pRg st="1" end="1"/>
                                            </p:txEl>
                                          </p:spTgt>
                                        </p:tgtEl>
                                        <p:attrNameLst>
                                          <p:attrName>ppt_y</p:attrName>
                                        </p:attrNameLst>
                                      </p:cBhvr>
                                      <p:tavLst>
                                        <p:tav tm="0">
                                          <p:val>
                                            <p:strVal val="#ppt_y+1"/>
                                          </p:val>
                                        </p:tav>
                                        <p:tav tm="100000">
                                          <p:val>
                                            <p:strVal val="#ppt_y-1"/>
                                          </p:val>
                                        </p:tav>
                                      </p:tavLst>
                                    </p:anim>
                                  </p:childTnLst>
                                </p:cTn>
                              </p:par>
                              <p:par>
                                <p:cTn id="81" presetID="28" presetClass="entr" presetSubtype="0" repeatCount="indefinite" fill="hold" nodeType="withEffect">
                                  <p:stCondLst>
                                    <p:cond delay="0"/>
                                  </p:stCondLst>
                                  <p:endCondLst>
                                    <p:cond evt="onNext" delay="0">
                                      <p:tgtEl>
                                        <p:sldTgt/>
                                      </p:tgtEl>
                                    </p:cond>
                                  </p:endCondLst>
                                  <p:childTnLst>
                                    <p:set>
                                      <p:cBhvr>
                                        <p:cTn id="82" dur="1" fill="hold">
                                          <p:stCondLst>
                                            <p:cond delay="0"/>
                                          </p:stCondLst>
                                        </p:cTn>
                                        <p:tgtEl>
                                          <p:spTgt spid="38">
                                            <p:txEl>
                                              <p:pRg st="0" end="0"/>
                                            </p:txEl>
                                          </p:spTgt>
                                        </p:tgtEl>
                                        <p:attrNameLst>
                                          <p:attrName>style.visibility</p:attrName>
                                        </p:attrNameLst>
                                      </p:cBhvr>
                                      <p:to>
                                        <p:strVal val="visible"/>
                                      </p:to>
                                    </p:set>
                                    <p:anim calcmode="lin" valueType="num">
                                      <p:cBhvr>
                                        <p:cTn id="83" dur="50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84" dur="5000" fill="hold"/>
                                        <p:tgtEl>
                                          <p:spTgt spid="38">
                                            <p:txEl>
                                              <p:pRg st="0" end="0"/>
                                            </p:txEl>
                                          </p:spTgt>
                                        </p:tgtEl>
                                        <p:attrNameLst>
                                          <p:attrName>ppt_y</p:attrName>
                                        </p:attrNameLst>
                                      </p:cBhvr>
                                      <p:tavLst>
                                        <p:tav tm="0">
                                          <p:val>
                                            <p:strVal val="#ppt_y+1"/>
                                          </p:val>
                                        </p:tav>
                                        <p:tav tm="100000">
                                          <p:val>
                                            <p:strVal val="#ppt_y-1"/>
                                          </p:val>
                                        </p:tav>
                                      </p:tavLst>
                                    </p:anim>
                                  </p:childTnLst>
                                </p:cTn>
                              </p:par>
                              <p:par>
                                <p:cTn id="85" presetID="28" presetClass="entr" presetSubtype="0" repeatCount="indefinite" fill="hold" nodeType="withEffect">
                                  <p:stCondLst>
                                    <p:cond delay="0"/>
                                  </p:stCondLst>
                                  <p:endCondLst>
                                    <p:cond evt="onNext" delay="0">
                                      <p:tgtEl>
                                        <p:sldTgt/>
                                      </p:tgtEl>
                                    </p:cond>
                                  </p:endCondLst>
                                  <p:childTnLst>
                                    <p:set>
                                      <p:cBhvr>
                                        <p:cTn id="86" dur="1" fill="hold">
                                          <p:stCondLst>
                                            <p:cond delay="0"/>
                                          </p:stCondLst>
                                        </p:cTn>
                                        <p:tgtEl>
                                          <p:spTgt spid="38">
                                            <p:txEl>
                                              <p:pRg st="2" end="2"/>
                                            </p:txEl>
                                          </p:spTgt>
                                        </p:tgtEl>
                                        <p:attrNameLst>
                                          <p:attrName>style.visibility</p:attrName>
                                        </p:attrNameLst>
                                      </p:cBhvr>
                                      <p:to>
                                        <p:strVal val="visible"/>
                                      </p:to>
                                    </p:set>
                                    <p:anim calcmode="lin" valueType="num">
                                      <p:cBhvr>
                                        <p:cTn id="87" dur="5000" fill="hold"/>
                                        <p:tgtEl>
                                          <p:spTgt spid="38">
                                            <p:txEl>
                                              <p:pRg st="2" end="2"/>
                                            </p:txEl>
                                          </p:spTgt>
                                        </p:tgtEl>
                                        <p:attrNameLst>
                                          <p:attrName>ppt_x</p:attrName>
                                        </p:attrNameLst>
                                      </p:cBhvr>
                                      <p:tavLst>
                                        <p:tav tm="0">
                                          <p:val>
                                            <p:strVal val="#ppt_x"/>
                                          </p:val>
                                        </p:tav>
                                        <p:tav tm="100000">
                                          <p:val>
                                            <p:strVal val="#ppt_x"/>
                                          </p:val>
                                        </p:tav>
                                      </p:tavLst>
                                    </p:anim>
                                    <p:anim calcmode="lin" valueType="num">
                                      <p:cBhvr>
                                        <p:cTn id="88" dur="5000" fill="hold"/>
                                        <p:tgtEl>
                                          <p:spTgt spid="38">
                                            <p:txEl>
                                              <p:pRg st="2" end="2"/>
                                            </p:txEl>
                                          </p:spTgt>
                                        </p:tgtEl>
                                        <p:attrNameLst>
                                          <p:attrName>ppt_y</p:attrName>
                                        </p:attrNameLst>
                                      </p:cBhvr>
                                      <p:tavLst>
                                        <p:tav tm="0">
                                          <p:val>
                                            <p:strVal val="#ppt_y+1"/>
                                          </p:val>
                                        </p:tav>
                                        <p:tav tm="100000">
                                          <p:val>
                                            <p:strVal val="#ppt_y-1"/>
                                          </p:val>
                                        </p:tav>
                                      </p:tavLst>
                                    </p:anim>
                                  </p:childTnLst>
                                </p:cTn>
                              </p:par>
                              <p:par>
                                <p:cTn id="89" presetID="28" presetClass="entr" presetSubtype="0" repeatCount="indefinite" fill="hold" nodeType="withEffect">
                                  <p:stCondLst>
                                    <p:cond delay="0"/>
                                  </p:stCondLst>
                                  <p:endCondLst>
                                    <p:cond evt="onNext" delay="0">
                                      <p:tgtEl>
                                        <p:sldTgt/>
                                      </p:tgtEl>
                                    </p:cond>
                                  </p:endCondLst>
                                  <p:childTnLst>
                                    <p:set>
                                      <p:cBhvr>
                                        <p:cTn id="90" dur="1" fill="hold">
                                          <p:stCondLst>
                                            <p:cond delay="0"/>
                                          </p:stCondLst>
                                        </p:cTn>
                                        <p:tgtEl>
                                          <p:spTgt spid="38">
                                            <p:txEl>
                                              <p:pRg st="3" end="3"/>
                                            </p:txEl>
                                          </p:spTgt>
                                        </p:tgtEl>
                                        <p:attrNameLst>
                                          <p:attrName>style.visibility</p:attrName>
                                        </p:attrNameLst>
                                      </p:cBhvr>
                                      <p:to>
                                        <p:strVal val="visible"/>
                                      </p:to>
                                    </p:set>
                                    <p:anim calcmode="lin" valueType="num">
                                      <p:cBhvr>
                                        <p:cTn id="91" dur="5000" fill="hold"/>
                                        <p:tgtEl>
                                          <p:spTgt spid="38">
                                            <p:txEl>
                                              <p:pRg st="3" end="3"/>
                                            </p:txEl>
                                          </p:spTgt>
                                        </p:tgtEl>
                                        <p:attrNameLst>
                                          <p:attrName>ppt_x</p:attrName>
                                        </p:attrNameLst>
                                      </p:cBhvr>
                                      <p:tavLst>
                                        <p:tav tm="0">
                                          <p:val>
                                            <p:strVal val="#ppt_x"/>
                                          </p:val>
                                        </p:tav>
                                        <p:tav tm="100000">
                                          <p:val>
                                            <p:strVal val="#ppt_x"/>
                                          </p:val>
                                        </p:tav>
                                      </p:tavLst>
                                    </p:anim>
                                    <p:anim calcmode="lin" valueType="num">
                                      <p:cBhvr>
                                        <p:cTn id="92" dur="5000" fill="hold"/>
                                        <p:tgtEl>
                                          <p:spTgt spid="38">
                                            <p:txEl>
                                              <p:pRg st="3" end="3"/>
                                            </p:txEl>
                                          </p:spTgt>
                                        </p:tgtEl>
                                        <p:attrNameLst>
                                          <p:attrName>ppt_y</p:attrName>
                                        </p:attrNameLst>
                                      </p:cBhvr>
                                      <p:tavLst>
                                        <p:tav tm="0">
                                          <p:val>
                                            <p:strVal val="#ppt_y+1"/>
                                          </p:val>
                                        </p:tav>
                                        <p:tav tm="100000">
                                          <p:val>
                                            <p:strVal val="#ppt_y-1"/>
                                          </p:val>
                                        </p:tav>
                                      </p:tavLst>
                                    </p:anim>
                                  </p:childTnLst>
                                </p:cTn>
                              </p:par>
                              <p:par>
                                <p:cTn id="93" presetID="28" presetClass="entr" presetSubtype="0" repeatCount="indefinite" fill="hold" nodeType="withEffect">
                                  <p:stCondLst>
                                    <p:cond delay="0"/>
                                  </p:stCondLst>
                                  <p:endCondLst>
                                    <p:cond evt="onNext" delay="0">
                                      <p:tgtEl>
                                        <p:sldTgt/>
                                      </p:tgtEl>
                                    </p:cond>
                                  </p:endCondLst>
                                  <p:childTnLst>
                                    <p:set>
                                      <p:cBhvr>
                                        <p:cTn id="94" dur="1" fill="hold">
                                          <p:stCondLst>
                                            <p:cond delay="0"/>
                                          </p:stCondLst>
                                        </p:cTn>
                                        <p:tgtEl>
                                          <p:spTgt spid="38">
                                            <p:txEl>
                                              <p:pRg st="4" end="4"/>
                                            </p:txEl>
                                          </p:spTgt>
                                        </p:tgtEl>
                                        <p:attrNameLst>
                                          <p:attrName>style.visibility</p:attrName>
                                        </p:attrNameLst>
                                      </p:cBhvr>
                                      <p:to>
                                        <p:strVal val="visible"/>
                                      </p:to>
                                    </p:set>
                                    <p:anim calcmode="lin" valueType="num">
                                      <p:cBhvr>
                                        <p:cTn id="95" dur="5000" fill="hold"/>
                                        <p:tgtEl>
                                          <p:spTgt spid="38">
                                            <p:txEl>
                                              <p:pRg st="4" end="4"/>
                                            </p:txEl>
                                          </p:spTgt>
                                        </p:tgtEl>
                                        <p:attrNameLst>
                                          <p:attrName>ppt_x</p:attrName>
                                        </p:attrNameLst>
                                      </p:cBhvr>
                                      <p:tavLst>
                                        <p:tav tm="0">
                                          <p:val>
                                            <p:strVal val="#ppt_x"/>
                                          </p:val>
                                        </p:tav>
                                        <p:tav tm="100000">
                                          <p:val>
                                            <p:strVal val="#ppt_x"/>
                                          </p:val>
                                        </p:tav>
                                      </p:tavLst>
                                    </p:anim>
                                    <p:anim calcmode="lin" valueType="num">
                                      <p:cBhvr>
                                        <p:cTn id="96" dur="5000" fill="hold"/>
                                        <p:tgtEl>
                                          <p:spTgt spid="38">
                                            <p:txEl>
                                              <p:pRg st="4" end="4"/>
                                            </p:txEl>
                                          </p:spTgt>
                                        </p:tgtEl>
                                        <p:attrNameLst>
                                          <p:attrName>ppt_y</p:attrName>
                                        </p:attrNameLst>
                                      </p:cBhvr>
                                      <p:tavLst>
                                        <p:tav tm="0">
                                          <p:val>
                                            <p:strVal val="#ppt_y+1"/>
                                          </p:val>
                                        </p:tav>
                                        <p:tav tm="100000">
                                          <p:val>
                                            <p:strVal val="#ppt_y-1"/>
                                          </p:val>
                                        </p:tav>
                                      </p:tavLst>
                                    </p:anim>
                                  </p:childTnLst>
                                </p:cTn>
                              </p:par>
                              <p:par>
                                <p:cTn id="97" presetID="28" presetClass="entr" presetSubtype="0" repeatCount="indefinite" fill="hold" nodeType="withEffect">
                                  <p:stCondLst>
                                    <p:cond delay="0"/>
                                  </p:stCondLst>
                                  <p:endCondLst>
                                    <p:cond evt="onNext" delay="0">
                                      <p:tgtEl>
                                        <p:sldTgt/>
                                      </p:tgtEl>
                                    </p:cond>
                                  </p:endCondLst>
                                  <p:childTnLst>
                                    <p:set>
                                      <p:cBhvr>
                                        <p:cTn id="98" dur="1" fill="hold">
                                          <p:stCondLst>
                                            <p:cond delay="0"/>
                                          </p:stCondLst>
                                        </p:cTn>
                                        <p:tgtEl>
                                          <p:spTgt spid="38">
                                            <p:txEl>
                                              <p:pRg st="5" end="5"/>
                                            </p:txEl>
                                          </p:spTgt>
                                        </p:tgtEl>
                                        <p:attrNameLst>
                                          <p:attrName>style.visibility</p:attrName>
                                        </p:attrNameLst>
                                      </p:cBhvr>
                                      <p:to>
                                        <p:strVal val="visible"/>
                                      </p:to>
                                    </p:set>
                                    <p:anim calcmode="lin" valueType="num">
                                      <p:cBhvr>
                                        <p:cTn id="99" dur="5000" fill="hold"/>
                                        <p:tgtEl>
                                          <p:spTgt spid="38">
                                            <p:txEl>
                                              <p:pRg st="5" end="5"/>
                                            </p:txEl>
                                          </p:spTgt>
                                        </p:tgtEl>
                                        <p:attrNameLst>
                                          <p:attrName>ppt_x</p:attrName>
                                        </p:attrNameLst>
                                      </p:cBhvr>
                                      <p:tavLst>
                                        <p:tav tm="0">
                                          <p:val>
                                            <p:strVal val="#ppt_x"/>
                                          </p:val>
                                        </p:tav>
                                        <p:tav tm="100000">
                                          <p:val>
                                            <p:strVal val="#ppt_x"/>
                                          </p:val>
                                        </p:tav>
                                      </p:tavLst>
                                    </p:anim>
                                    <p:anim calcmode="lin" valueType="num">
                                      <p:cBhvr>
                                        <p:cTn id="100" dur="5000" fill="hold"/>
                                        <p:tgtEl>
                                          <p:spTgt spid="38">
                                            <p:txEl>
                                              <p:pRg st="5" end="5"/>
                                            </p:txEl>
                                          </p:spTgt>
                                        </p:tgtEl>
                                        <p:attrNameLst>
                                          <p:attrName>ppt_y</p:attrName>
                                        </p:attrNameLst>
                                      </p:cBhvr>
                                      <p:tavLst>
                                        <p:tav tm="0">
                                          <p:val>
                                            <p:strVal val="#ppt_y+1"/>
                                          </p:val>
                                        </p:tav>
                                        <p:tav tm="100000">
                                          <p:val>
                                            <p:strVal val="#ppt_y-1"/>
                                          </p:val>
                                        </p:tav>
                                      </p:tavLst>
                                    </p:anim>
                                  </p:childTnLst>
                                </p:cTn>
                              </p:par>
                              <p:par>
                                <p:cTn id="101" presetID="28" presetClass="entr" presetSubtype="0" repeatCount="indefinite" fill="hold" nodeType="withEffect">
                                  <p:stCondLst>
                                    <p:cond delay="0"/>
                                  </p:stCondLst>
                                  <p:endCondLst>
                                    <p:cond evt="onNext" delay="0">
                                      <p:tgtEl>
                                        <p:sldTgt/>
                                      </p:tgtEl>
                                    </p:cond>
                                  </p:endCondLst>
                                  <p:childTnLst>
                                    <p:set>
                                      <p:cBhvr>
                                        <p:cTn id="102" dur="1" fill="hold">
                                          <p:stCondLst>
                                            <p:cond delay="0"/>
                                          </p:stCondLst>
                                        </p:cTn>
                                        <p:tgtEl>
                                          <p:spTgt spid="38">
                                            <p:txEl>
                                              <p:pRg st="6" end="6"/>
                                            </p:txEl>
                                          </p:spTgt>
                                        </p:tgtEl>
                                        <p:attrNameLst>
                                          <p:attrName>style.visibility</p:attrName>
                                        </p:attrNameLst>
                                      </p:cBhvr>
                                      <p:to>
                                        <p:strVal val="visible"/>
                                      </p:to>
                                    </p:set>
                                    <p:anim calcmode="lin" valueType="num">
                                      <p:cBhvr>
                                        <p:cTn id="103" dur="5000" fill="hold"/>
                                        <p:tgtEl>
                                          <p:spTgt spid="38">
                                            <p:txEl>
                                              <p:pRg st="6" end="6"/>
                                            </p:txEl>
                                          </p:spTgt>
                                        </p:tgtEl>
                                        <p:attrNameLst>
                                          <p:attrName>ppt_x</p:attrName>
                                        </p:attrNameLst>
                                      </p:cBhvr>
                                      <p:tavLst>
                                        <p:tav tm="0">
                                          <p:val>
                                            <p:strVal val="#ppt_x"/>
                                          </p:val>
                                        </p:tav>
                                        <p:tav tm="100000">
                                          <p:val>
                                            <p:strVal val="#ppt_x"/>
                                          </p:val>
                                        </p:tav>
                                      </p:tavLst>
                                    </p:anim>
                                    <p:anim calcmode="lin" valueType="num">
                                      <p:cBhvr>
                                        <p:cTn id="104" dur="5000" fill="hold"/>
                                        <p:tgtEl>
                                          <p:spTgt spid="38">
                                            <p:txEl>
                                              <p:pRg st="6" end="6"/>
                                            </p:txEl>
                                          </p:spTgt>
                                        </p:tgtEl>
                                        <p:attrNameLst>
                                          <p:attrName>ppt_y</p:attrName>
                                        </p:attrNameLst>
                                      </p:cBhvr>
                                      <p:tavLst>
                                        <p:tav tm="0">
                                          <p:val>
                                            <p:strVal val="#ppt_y+1"/>
                                          </p:val>
                                        </p:tav>
                                        <p:tav tm="100000">
                                          <p:val>
                                            <p:strVal val="#ppt_y-1"/>
                                          </p:val>
                                        </p:tav>
                                      </p:tavLst>
                                    </p:anim>
                                  </p:childTnLst>
                                </p:cTn>
                              </p:par>
                              <p:par>
                                <p:cTn id="105" presetID="28" presetClass="entr" presetSubtype="0" repeatCount="indefinite" fill="hold" nodeType="withEffect">
                                  <p:stCondLst>
                                    <p:cond delay="0"/>
                                  </p:stCondLst>
                                  <p:endCondLst>
                                    <p:cond evt="onNext" delay="0">
                                      <p:tgtEl>
                                        <p:sldTgt/>
                                      </p:tgtEl>
                                    </p:cond>
                                  </p:endCondLst>
                                  <p:childTnLst>
                                    <p:set>
                                      <p:cBhvr>
                                        <p:cTn id="106" dur="1" fill="hold">
                                          <p:stCondLst>
                                            <p:cond delay="0"/>
                                          </p:stCondLst>
                                        </p:cTn>
                                        <p:tgtEl>
                                          <p:spTgt spid="38">
                                            <p:txEl>
                                              <p:pRg st="7" end="7"/>
                                            </p:txEl>
                                          </p:spTgt>
                                        </p:tgtEl>
                                        <p:attrNameLst>
                                          <p:attrName>style.visibility</p:attrName>
                                        </p:attrNameLst>
                                      </p:cBhvr>
                                      <p:to>
                                        <p:strVal val="visible"/>
                                      </p:to>
                                    </p:set>
                                    <p:anim calcmode="lin" valueType="num">
                                      <p:cBhvr>
                                        <p:cTn id="107" dur="5000" fill="hold"/>
                                        <p:tgtEl>
                                          <p:spTgt spid="38">
                                            <p:txEl>
                                              <p:pRg st="7" end="7"/>
                                            </p:txEl>
                                          </p:spTgt>
                                        </p:tgtEl>
                                        <p:attrNameLst>
                                          <p:attrName>ppt_x</p:attrName>
                                        </p:attrNameLst>
                                      </p:cBhvr>
                                      <p:tavLst>
                                        <p:tav tm="0">
                                          <p:val>
                                            <p:strVal val="#ppt_x"/>
                                          </p:val>
                                        </p:tav>
                                        <p:tav tm="100000">
                                          <p:val>
                                            <p:strVal val="#ppt_x"/>
                                          </p:val>
                                        </p:tav>
                                      </p:tavLst>
                                    </p:anim>
                                    <p:anim calcmode="lin" valueType="num">
                                      <p:cBhvr>
                                        <p:cTn id="108" dur="5000" fill="hold"/>
                                        <p:tgtEl>
                                          <p:spTgt spid="38">
                                            <p:txEl>
                                              <p:pRg st="7" end="7"/>
                                            </p:txEl>
                                          </p:spTgt>
                                        </p:tgtEl>
                                        <p:attrNameLst>
                                          <p:attrName>ppt_y</p:attrName>
                                        </p:attrNameLst>
                                      </p:cBhvr>
                                      <p:tavLst>
                                        <p:tav tm="0">
                                          <p:val>
                                            <p:strVal val="#ppt_y+1"/>
                                          </p:val>
                                        </p:tav>
                                        <p:tav tm="100000">
                                          <p:val>
                                            <p:strVal val="#ppt_y-1"/>
                                          </p:val>
                                        </p:tav>
                                      </p:tavLst>
                                    </p:anim>
                                  </p:childTnLst>
                                </p:cTn>
                              </p:par>
                              <p:par>
                                <p:cTn id="109" presetID="28" presetClass="entr" presetSubtype="0" repeatCount="indefinite" fill="hold" nodeType="withEffect">
                                  <p:stCondLst>
                                    <p:cond delay="0"/>
                                  </p:stCondLst>
                                  <p:endCondLst>
                                    <p:cond evt="onNext" delay="0">
                                      <p:tgtEl>
                                        <p:sldTgt/>
                                      </p:tgtEl>
                                    </p:cond>
                                  </p:endCondLst>
                                  <p:childTnLst>
                                    <p:set>
                                      <p:cBhvr>
                                        <p:cTn id="110" dur="1" fill="hold">
                                          <p:stCondLst>
                                            <p:cond delay="0"/>
                                          </p:stCondLst>
                                        </p:cTn>
                                        <p:tgtEl>
                                          <p:spTgt spid="38">
                                            <p:txEl>
                                              <p:pRg st="8" end="8"/>
                                            </p:txEl>
                                          </p:spTgt>
                                        </p:tgtEl>
                                        <p:attrNameLst>
                                          <p:attrName>style.visibility</p:attrName>
                                        </p:attrNameLst>
                                      </p:cBhvr>
                                      <p:to>
                                        <p:strVal val="visible"/>
                                      </p:to>
                                    </p:set>
                                    <p:anim calcmode="lin" valueType="num">
                                      <p:cBhvr>
                                        <p:cTn id="111" dur="5000" fill="hold"/>
                                        <p:tgtEl>
                                          <p:spTgt spid="38">
                                            <p:txEl>
                                              <p:pRg st="8" end="8"/>
                                            </p:txEl>
                                          </p:spTgt>
                                        </p:tgtEl>
                                        <p:attrNameLst>
                                          <p:attrName>ppt_x</p:attrName>
                                        </p:attrNameLst>
                                      </p:cBhvr>
                                      <p:tavLst>
                                        <p:tav tm="0">
                                          <p:val>
                                            <p:strVal val="#ppt_x"/>
                                          </p:val>
                                        </p:tav>
                                        <p:tav tm="100000">
                                          <p:val>
                                            <p:strVal val="#ppt_x"/>
                                          </p:val>
                                        </p:tav>
                                      </p:tavLst>
                                    </p:anim>
                                    <p:anim calcmode="lin" valueType="num">
                                      <p:cBhvr>
                                        <p:cTn id="112" dur="5000" fill="hold"/>
                                        <p:tgtEl>
                                          <p:spTgt spid="38">
                                            <p:txEl>
                                              <p:pRg st="8" end="8"/>
                                            </p:txEl>
                                          </p:spTgt>
                                        </p:tgtEl>
                                        <p:attrNameLst>
                                          <p:attrName>ppt_y</p:attrName>
                                        </p:attrNameLst>
                                      </p:cBhvr>
                                      <p:tavLst>
                                        <p:tav tm="0">
                                          <p:val>
                                            <p:strVal val="#ppt_y+1"/>
                                          </p:val>
                                        </p:tav>
                                        <p:tav tm="100000">
                                          <p:val>
                                            <p:strVal val="#ppt_y-1"/>
                                          </p:val>
                                        </p:tav>
                                      </p:tavLst>
                                    </p:anim>
                                  </p:childTnLst>
                                </p:cTn>
                              </p:par>
                              <p:par>
                                <p:cTn id="113" presetID="28" presetClass="entr" presetSubtype="0" repeatCount="indefinite" fill="hold" nodeType="withEffect">
                                  <p:stCondLst>
                                    <p:cond delay="0"/>
                                  </p:stCondLst>
                                  <p:endCondLst>
                                    <p:cond evt="onNext" delay="0">
                                      <p:tgtEl>
                                        <p:sldTgt/>
                                      </p:tgtEl>
                                    </p:cond>
                                  </p:endCondLst>
                                  <p:childTnLst>
                                    <p:set>
                                      <p:cBhvr>
                                        <p:cTn id="114" dur="1" fill="hold">
                                          <p:stCondLst>
                                            <p:cond delay="0"/>
                                          </p:stCondLst>
                                        </p:cTn>
                                        <p:tgtEl>
                                          <p:spTgt spid="38">
                                            <p:txEl>
                                              <p:pRg st="9" end="9"/>
                                            </p:txEl>
                                          </p:spTgt>
                                        </p:tgtEl>
                                        <p:attrNameLst>
                                          <p:attrName>style.visibility</p:attrName>
                                        </p:attrNameLst>
                                      </p:cBhvr>
                                      <p:to>
                                        <p:strVal val="visible"/>
                                      </p:to>
                                    </p:set>
                                    <p:anim calcmode="lin" valueType="num">
                                      <p:cBhvr>
                                        <p:cTn id="115" dur="5000" fill="hold"/>
                                        <p:tgtEl>
                                          <p:spTgt spid="38">
                                            <p:txEl>
                                              <p:pRg st="9" end="9"/>
                                            </p:txEl>
                                          </p:spTgt>
                                        </p:tgtEl>
                                        <p:attrNameLst>
                                          <p:attrName>ppt_x</p:attrName>
                                        </p:attrNameLst>
                                      </p:cBhvr>
                                      <p:tavLst>
                                        <p:tav tm="0">
                                          <p:val>
                                            <p:strVal val="#ppt_x"/>
                                          </p:val>
                                        </p:tav>
                                        <p:tav tm="100000">
                                          <p:val>
                                            <p:strVal val="#ppt_x"/>
                                          </p:val>
                                        </p:tav>
                                      </p:tavLst>
                                    </p:anim>
                                    <p:anim calcmode="lin" valueType="num">
                                      <p:cBhvr>
                                        <p:cTn id="116" dur="5000" fill="hold"/>
                                        <p:tgtEl>
                                          <p:spTgt spid="38">
                                            <p:txEl>
                                              <p:pRg st="9" end="9"/>
                                            </p:txEl>
                                          </p:spTgt>
                                        </p:tgtEl>
                                        <p:attrNameLst>
                                          <p:attrName>ppt_y</p:attrName>
                                        </p:attrNameLst>
                                      </p:cBhvr>
                                      <p:tavLst>
                                        <p:tav tm="0">
                                          <p:val>
                                            <p:strVal val="#ppt_y+1"/>
                                          </p:val>
                                        </p:tav>
                                        <p:tav tm="100000">
                                          <p:val>
                                            <p:strVal val="#ppt_y-1"/>
                                          </p:val>
                                        </p:tav>
                                      </p:tavLst>
                                    </p:anim>
                                  </p:childTnLst>
                                </p:cTn>
                              </p:par>
                              <p:par>
                                <p:cTn id="117" presetID="28" presetClass="entr" presetSubtype="0" repeatCount="indefinite" fill="hold" nodeType="withEffect">
                                  <p:stCondLst>
                                    <p:cond delay="0"/>
                                  </p:stCondLst>
                                  <p:endCondLst>
                                    <p:cond evt="onNext" delay="0">
                                      <p:tgtEl>
                                        <p:sldTgt/>
                                      </p:tgtEl>
                                    </p:cond>
                                  </p:endCondLst>
                                  <p:childTnLst>
                                    <p:set>
                                      <p:cBhvr>
                                        <p:cTn id="118" dur="1" fill="hold">
                                          <p:stCondLst>
                                            <p:cond delay="0"/>
                                          </p:stCondLst>
                                        </p:cTn>
                                        <p:tgtEl>
                                          <p:spTgt spid="38">
                                            <p:txEl>
                                              <p:pRg st="10" end="10"/>
                                            </p:txEl>
                                          </p:spTgt>
                                        </p:tgtEl>
                                        <p:attrNameLst>
                                          <p:attrName>style.visibility</p:attrName>
                                        </p:attrNameLst>
                                      </p:cBhvr>
                                      <p:to>
                                        <p:strVal val="visible"/>
                                      </p:to>
                                    </p:set>
                                    <p:anim calcmode="lin" valueType="num">
                                      <p:cBhvr>
                                        <p:cTn id="119" dur="5000" fill="hold"/>
                                        <p:tgtEl>
                                          <p:spTgt spid="38">
                                            <p:txEl>
                                              <p:pRg st="10" end="10"/>
                                            </p:txEl>
                                          </p:spTgt>
                                        </p:tgtEl>
                                        <p:attrNameLst>
                                          <p:attrName>ppt_x</p:attrName>
                                        </p:attrNameLst>
                                      </p:cBhvr>
                                      <p:tavLst>
                                        <p:tav tm="0">
                                          <p:val>
                                            <p:strVal val="#ppt_x"/>
                                          </p:val>
                                        </p:tav>
                                        <p:tav tm="100000">
                                          <p:val>
                                            <p:strVal val="#ppt_x"/>
                                          </p:val>
                                        </p:tav>
                                      </p:tavLst>
                                    </p:anim>
                                    <p:anim calcmode="lin" valueType="num">
                                      <p:cBhvr>
                                        <p:cTn id="120" dur="5000" fill="hold"/>
                                        <p:tgtEl>
                                          <p:spTgt spid="38">
                                            <p:txEl>
                                              <p:pRg st="10" end="10"/>
                                            </p:txEl>
                                          </p:spTgt>
                                        </p:tgtEl>
                                        <p:attrNameLst>
                                          <p:attrName>ppt_y</p:attrName>
                                        </p:attrNameLst>
                                      </p:cBhvr>
                                      <p:tavLst>
                                        <p:tav tm="0">
                                          <p:val>
                                            <p:strVal val="#ppt_y+1"/>
                                          </p:val>
                                        </p:tav>
                                        <p:tav tm="100000">
                                          <p:val>
                                            <p:strVal val="#ppt_y-1"/>
                                          </p:val>
                                        </p:tav>
                                      </p:tavLst>
                                    </p:anim>
                                  </p:childTnLst>
                                </p:cTn>
                              </p:par>
                              <p:par>
                                <p:cTn id="121" presetID="28" presetClass="entr" presetSubtype="0" repeatCount="indefinite" fill="hold" nodeType="withEffect">
                                  <p:stCondLst>
                                    <p:cond delay="0"/>
                                  </p:stCondLst>
                                  <p:endCondLst>
                                    <p:cond evt="onNext" delay="0">
                                      <p:tgtEl>
                                        <p:sldTgt/>
                                      </p:tgtEl>
                                    </p:cond>
                                  </p:endCondLst>
                                  <p:childTnLst>
                                    <p:set>
                                      <p:cBhvr>
                                        <p:cTn id="122" dur="1" fill="hold">
                                          <p:stCondLst>
                                            <p:cond delay="0"/>
                                          </p:stCondLst>
                                        </p:cTn>
                                        <p:tgtEl>
                                          <p:spTgt spid="38">
                                            <p:txEl>
                                              <p:pRg st="11" end="11"/>
                                            </p:txEl>
                                          </p:spTgt>
                                        </p:tgtEl>
                                        <p:attrNameLst>
                                          <p:attrName>style.visibility</p:attrName>
                                        </p:attrNameLst>
                                      </p:cBhvr>
                                      <p:to>
                                        <p:strVal val="visible"/>
                                      </p:to>
                                    </p:set>
                                    <p:anim calcmode="lin" valueType="num">
                                      <p:cBhvr>
                                        <p:cTn id="123" dur="5000" fill="hold"/>
                                        <p:tgtEl>
                                          <p:spTgt spid="38">
                                            <p:txEl>
                                              <p:pRg st="11" end="11"/>
                                            </p:txEl>
                                          </p:spTgt>
                                        </p:tgtEl>
                                        <p:attrNameLst>
                                          <p:attrName>ppt_x</p:attrName>
                                        </p:attrNameLst>
                                      </p:cBhvr>
                                      <p:tavLst>
                                        <p:tav tm="0">
                                          <p:val>
                                            <p:strVal val="#ppt_x"/>
                                          </p:val>
                                        </p:tav>
                                        <p:tav tm="100000">
                                          <p:val>
                                            <p:strVal val="#ppt_x"/>
                                          </p:val>
                                        </p:tav>
                                      </p:tavLst>
                                    </p:anim>
                                    <p:anim calcmode="lin" valueType="num">
                                      <p:cBhvr>
                                        <p:cTn id="124" dur="5000" fill="hold"/>
                                        <p:tgtEl>
                                          <p:spTgt spid="38">
                                            <p:txEl>
                                              <p:pRg st="11" end="11"/>
                                            </p:txEl>
                                          </p:spTgt>
                                        </p:tgtEl>
                                        <p:attrNameLst>
                                          <p:attrName>ppt_y</p:attrName>
                                        </p:attrNameLst>
                                      </p:cBhvr>
                                      <p:tavLst>
                                        <p:tav tm="0">
                                          <p:val>
                                            <p:strVal val="#ppt_y+1"/>
                                          </p:val>
                                        </p:tav>
                                        <p:tav tm="100000">
                                          <p:val>
                                            <p:strVal val="#ppt_y-1"/>
                                          </p:val>
                                        </p:tav>
                                      </p:tavLst>
                                    </p:anim>
                                  </p:childTnLst>
                                </p:cTn>
                              </p:par>
                              <p:par>
                                <p:cTn id="125" presetID="28" presetClass="entr" presetSubtype="0" repeatCount="indefinite" fill="hold" nodeType="withEffect">
                                  <p:stCondLst>
                                    <p:cond delay="0"/>
                                  </p:stCondLst>
                                  <p:endCondLst>
                                    <p:cond evt="onNext" delay="0">
                                      <p:tgtEl>
                                        <p:sldTgt/>
                                      </p:tgtEl>
                                    </p:cond>
                                  </p:endCondLst>
                                  <p:childTnLst>
                                    <p:set>
                                      <p:cBhvr>
                                        <p:cTn id="126" dur="1" fill="hold">
                                          <p:stCondLst>
                                            <p:cond delay="0"/>
                                          </p:stCondLst>
                                        </p:cTn>
                                        <p:tgtEl>
                                          <p:spTgt spid="38">
                                            <p:txEl>
                                              <p:pRg st="12" end="12"/>
                                            </p:txEl>
                                          </p:spTgt>
                                        </p:tgtEl>
                                        <p:attrNameLst>
                                          <p:attrName>style.visibility</p:attrName>
                                        </p:attrNameLst>
                                      </p:cBhvr>
                                      <p:to>
                                        <p:strVal val="visible"/>
                                      </p:to>
                                    </p:set>
                                    <p:anim calcmode="lin" valueType="num">
                                      <p:cBhvr>
                                        <p:cTn id="127" dur="5000" fill="hold"/>
                                        <p:tgtEl>
                                          <p:spTgt spid="38">
                                            <p:txEl>
                                              <p:pRg st="12" end="12"/>
                                            </p:txEl>
                                          </p:spTgt>
                                        </p:tgtEl>
                                        <p:attrNameLst>
                                          <p:attrName>ppt_x</p:attrName>
                                        </p:attrNameLst>
                                      </p:cBhvr>
                                      <p:tavLst>
                                        <p:tav tm="0">
                                          <p:val>
                                            <p:strVal val="#ppt_x"/>
                                          </p:val>
                                        </p:tav>
                                        <p:tav tm="100000">
                                          <p:val>
                                            <p:strVal val="#ppt_x"/>
                                          </p:val>
                                        </p:tav>
                                      </p:tavLst>
                                    </p:anim>
                                    <p:anim calcmode="lin" valueType="num">
                                      <p:cBhvr>
                                        <p:cTn id="128" dur="5000" fill="hold"/>
                                        <p:tgtEl>
                                          <p:spTgt spid="38">
                                            <p:txEl>
                                              <p:pRg st="12" end="12"/>
                                            </p:txEl>
                                          </p:spTgt>
                                        </p:tgtEl>
                                        <p:attrNameLst>
                                          <p:attrName>ppt_y</p:attrName>
                                        </p:attrNameLst>
                                      </p:cBhvr>
                                      <p:tavLst>
                                        <p:tav tm="0">
                                          <p:val>
                                            <p:strVal val="#ppt_y+1"/>
                                          </p:val>
                                        </p:tav>
                                        <p:tav tm="100000">
                                          <p:val>
                                            <p:strVal val="#ppt_y-1"/>
                                          </p:val>
                                        </p:tav>
                                      </p:tavLst>
                                    </p:anim>
                                  </p:childTnLst>
                                </p:cTn>
                              </p:par>
                              <p:par>
                                <p:cTn id="129" presetID="28" presetClass="entr" presetSubtype="0" repeatCount="indefinite" fill="hold" nodeType="withEffect">
                                  <p:stCondLst>
                                    <p:cond delay="0"/>
                                  </p:stCondLst>
                                  <p:endCondLst>
                                    <p:cond evt="onNext" delay="0">
                                      <p:tgtEl>
                                        <p:sldTgt/>
                                      </p:tgtEl>
                                    </p:cond>
                                  </p:endCondLst>
                                  <p:childTnLst>
                                    <p:set>
                                      <p:cBhvr>
                                        <p:cTn id="130" dur="1" fill="hold">
                                          <p:stCondLst>
                                            <p:cond delay="0"/>
                                          </p:stCondLst>
                                        </p:cTn>
                                        <p:tgtEl>
                                          <p:spTgt spid="38">
                                            <p:txEl>
                                              <p:pRg st="13" end="13"/>
                                            </p:txEl>
                                          </p:spTgt>
                                        </p:tgtEl>
                                        <p:attrNameLst>
                                          <p:attrName>style.visibility</p:attrName>
                                        </p:attrNameLst>
                                      </p:cBhvr>
                                      <p:to>
                                        <p:strVal val="visible"/>
                                      </p:to>
                                    </p:set>
                                    <p:anim calcmode="lin" valueType="num">
                                      <p:cBhvr>
                                        <p:cTn id="131" dur="5000" fill="hold"/>
                                        <p:tgtEl>
                                          <p:spTgt spid="38">
                                            <p:txEl>
                                              <p:pRg st="13" end="13"/>
                                            </p:txEl>
                                          </p:spTgt>
                                        </p:tgtEl>
                                        <p:attrNameLst>
                                          <p:attrName>ppt_x</p:attrName>
                                        </p:attrNameLst>
                                      </p:cBhvr>
                                      <p:tavLst>
                                        <p:tav tm="0">
                                          <p:val>
                                            <p:strVal val="#ppt_x"/>
                                          </p:val>
                                        </p:tav>
                                        <p:tav tm="100000">
                                          <p:val>
                                            <p:strVal val="#ppt_x"/>
                                          </p:val>
                                        </p:tav>
                                      </p:tavLst>
                                    </p:anim>
                                    <p:anim calcmode="lin" valueType="num">
                                      <p:cBhvr>
                                        <p:cTn id="132" dur="5000" fill="hold"/>
                                        <p:tgtEl>
                                          <p:spTgt spid="38">
                                            <p:txEl>
                                              <p:pRg st="13" end="13"/>
                                            </p:txEl>
                                          </p:spTgt>
                                        </p:tgtEl>
                                        <p:attrNameLst>
                                          <p:attrName>ppt_y</p:attrName>
                                        </p:attrNameLst>
                                      </p:cBhvr>
                                      <p:tavLst>
                                        <p:tav tm="0">
                                          <p:val>
                                            <p:strVal val="#ppt_y+1"/>
                                          </p:val>
                                        </p:tav>
                                        <p:tav tm="100000">
                                          <p:val>
                                            <p:strVal val="#ppt_y-1"/>
                                          </p:val>
                                        </p:tav>
                                      </p:tavLst>
                                    </p:anim>
                                  </p:childTnLst>
                                </p:cTn>
                              </p:par>
                              <p:par>
                                <p:cTn id="133" presetID="28" presetClass="entr" presetSubtype="0" repeatCount="indefinite" fill="hold" nodeType="withEffect">
                                  <p:stCondLst>
                                    <p:cond delay="0"/>
                                  </p:stCondLst>
                                  <p:endCondLst>
                                    <p:cond evt="onNext" delay="0">
                                      <p:tgtEl>
                                        <p:sldTgt/>
                                      </p:tgtEl>
                                    </p:cond>
                                  </p:endCondLst>
                                  <p:childTnLst>
                                    <p:set>
                                      <p:cBhvr>
                                        <p:cTn id="134" dur="1" fill="hold">
                                          <p:stCondLst>
                                            <p:cond delay="0"/>
                                          </p:stCondLst>
                                        </p:cTn>
                                        <p:tgtEl>
                                          <p:spTgt spid="38">
                                            <p:txEl>
                                              <p:pRg st="14" end="14"/>
                                            </p:txEl>
                                          </p:spTgt>
                                        </p:tgtEl>
                                        <p:attrNameLst>
                                          <p:attrName>style.visibility</p:attrName>
                                        </p:attrNameLst>
                                      </p:cBhvr>
                                      <p:to>
                                        <p:strVal val="visible"/>
                                      </p:to>
                                    </p:set>
                                    <p:anim calcmode="lin" valueType="num">
                                      <p:cBhvr>
                                        <p:cTn id="135" dur="5000" fill="hold"/>
                                        <p:tgtEl>
                                          <p:spTgt spid="38">
                                            <p:txEl>
                                              <p:pRg st="14" end="14"/>
                                            </p:txEl>
                                          </p:spTgt>
                                        </p:tgtEl>
                                        <p:attrNameLst>
                                          <p:attrName>ppt_x</p:attrName>
                                        </p:attrNameLst>
                                      </p:cBhvr>
                                      <p:tavLst>
                                        <p:tav tm="0">
                                          <p:val>
                                            <p:strVal val="#ppt_x"/>
                                          </p:val>
                                        </p:tav>
                                        <p:tav tm="100000">
                                          <p:val>
                                            <p:strVal val="#ppt_x"/>
                                          </p:val>
                                        </p:tav>
                                      </p:tavLst>
                                    </p:anim>
                                    <p:anim calcmode="lin" valueType="num">
                                      <p:cBhvr>
                                        <p:cTn id="136" dur="5000" fill="hold"/>
                                        <p:tgtEl>
                                          <p:spTgt spid="38">
                                            <p:txEl>
                                              <p:pRg st="14" end="14"/>
                                            </p:txEl>
                                          </p:spTgt>
                                        </p:tgtEl>
                                        <p:attrNameLst>
                                          <p:attrName>ppt_y</p:attrName>
                                        </p:attrNameLst>
                                      </p:cBhvr>
                                      <p:tavLst>
                                        <p:tav tm="0">
                                          <p:val>
                                            <p:strVal val="#ppt_y+1"/>
                                          </p:val>
                                        </p:tav>
                                        <p:tav tm="100000">
                                          <p:val>
                                            <p:strVal val="#ppt_y-1"/>
                                          </p:val>
                                        </p:tav>
                                      </p:tavLst>
                                    </p:anim>
                                  </p:childTnLst>
                                </p:cTn>
                              </p:par>
                              <p:par>
                                <p:cTn id="137" presetID="28" presetClass="entr" presetSubtype="0" repeatCount="indefinite" fill="hold" nodeType="withEffect">
                                  <p:stCondLst>
                                    <p:cond delay="0"/>
                                  </p:stCondLst>
                                  <p:endCondLst>
                                    <p:cond evt="onNext" delay="0">
                                      <p:tgtEl>
                                        <p:sldTgt/>
                                      </p:tgtEl>
                                    </p:cond>
                                  </p:endCondLst>
                                  <p:childTnLst>
                                    <p:set>
                                      <p:cBhvr>
                                        <p:cTn id="138" dur="1" fill="hold">
                                          <p:stCondLst>
                                            <p:cond delay="0"/>
                                          </p:stCondLst>
                                        </p:cTn>
                                        <p:tgtEl>
                                          <p:spTgt spid="38">
                                            <p:txEl>
                                              <p:pRg st="15" end="15"/>
                                            </p:txEl>
                                          </p:spTgt>
                                        </p:tgtEl>
                                        <p:attrNameLst>
                                          <p:attrName>style.visibility</p:attrName>
                                        </p:attrNameLst>
                                      </p:cBhvr>
                                      <p:to>
                                        <p:strVal val="visible"/>
                                      </p:to>
                                    </p:set>
                                    <p:anim calcmode="lin" valueType="num">
                                      <p:cBhvr>
                                        <p:cTn id="139" dur="5000" fill="hold"/>
                                        <p:tgtEl>
                                          <p:spTgt spid="38">
                                            <p:txEl>
                                              <p:pRg st="15" end="15"/>
                                            </p:txEl>
                                          </p:spTgt>
                                        </p:tgtEl>
                                        <p:attrNameLst>
                                          <p:attrName>ppt_x</p:attrName>
                                        </p:attrNameLst>
                                      </p:cBhvr>
                                      <p:tavLst>
                                        <p:tav tm="0">
                                          <p:val>
                                            <p:strVal val="#ppt_x"/>
                                          </p:val>
                                        </p:tav>
                                        <p:tav tm="100000">
                                          <p:val>
                                            <p:strVal val="#ppt_x"/>
                                          </p:val>
                                        </p:tav>
                                      </p:tavLst>
                                    </p:anim>
                                    <p:anim calcmode="lin" valueType="num">
                                      <p:cBhvr>
                                        <p:cTn id="140" dur="5000" fill="hold"/>
                                        <p:tgtEl>
                                          <p:spTgt spid="38">
                                            <p:txEl>
                                              <p:pRg st="15" end="15"/>
                                            </p:txEl>
                                          </p:spTgt>
                                        </p:tgtEl>
                                        <p:attrNameLst>
                                          <p:attrName>ppt_y</p:attrName>
                                        </p:attrNameLst>
                                      </p:cBhvr>
                                      <p:tavLst>
                                        <p:tav tm="0">
                                          <p:val>
                                            <p:strVal val="#ppt_y+1"/>
                                          </p:val>
                                        </p:tav>
                                        <p:tav tm="100000">
                                          <p:val>
                                            <p:strVal val="#ppt_y-1"/>
                                          </p:val>
                                        </p:tav>
                                      </p:tavLst>
                                    </p:anim>
                                  </p:childTnLst>
                                </p:cTn>
                              </p:par>
                              <p:par>
                                <p:cTn id="141" presetID="28" presetClass="entr" presetSubtype="0" repeatCount="indefinite" fill="hold" nodeType="withEffect">
                                  <p:stCondLst>
                                    <p:cond delay="0"/>
                                  </p:stCondLst>
                                  <p:endCondLst>
                                    <p:cond evt="onNext" delay="0">
                                      <p:tgtEl>
                                        <p:sldTgt/>
                                      </p:tgtEl>
                                    </p:cond>
                                  </p:endCondLst>
                                  <p:childTnLst>
                                    <p:set>
                                      <p:cBhvr>
                                        <p:cTn id="142" dur="1" fill="hold">
                                          <p:stCondLst>
                                            <p:cond delay="0"/>
                                          </p:stCondLst>
                                        </p:cTn>
                                        <p:tgtEl>
                                          <p:spTgt spid="38">
                                            <p:txEl>
                                              <p:pRg st="16" end="16"/>
                                            </p:txEl>
                                          </p:spTgt>
                                        </p:tgtEl>
                                        <p:attrNameLst>
                                          <p:attrName>style.visibility</p:attrName>
                                        </p:attrNameLst>
                                      </p:cBhvr>
                                      <p:to>
                                        <p:strVal val="visible"/>
                                      </p:to>
                                    </p:set>
                                    <p:anim calcmode="lin" valueType="num">
                                      <p:cBhvr>
                                        <p:cTn id="143" dur="5000" fill="hold"/>
                                        <p:tgtEl>
                                          <p:spTgt spid="38">
                                            <p:txEl>
                                              <p:pRg st="16" end="16"/>
                                            </p:txEl>
                                          </p:spTgt>
                                        </p:tgtEl>
                                        <p:attrNameLst>
                                          <p:attrName>ppt_x</p:attrName>
                                        </p:attrNameLst>
                                      </p:cBhvr>
                                      <p:tavLst>
                                        <p:tav tm="0">
                                          <p:val>
                                            <p:strVal val="#ppt_x"/>
                                          </p:val>
                                        </p:tav>
                                        <p:tav tm="100000">
                                          <p:val>
                                            <p:strVal val="#ppt_x"/>
                                          </p:val>
                                        </p:tav>
                                      </p:tavLst>
                                    </p:anim>
                                    <p:anim calcmode="lin" valueType="num">
                                      <p:cBhvr>
                                        <p:cTn id="144" dur="5000" fill="hold"/>
                                        <p:tgtEl>
                                          <p:spTgt spid="38">
                                            <p:txEl>
                                              <p:pRg st="16" end="16"/>
                                            </p:txEl>
                                          </p:spTgt>
                                        </p:tgtEl>
                                        <p:attrNameLst>
                                          <p:attrName>ppt_y</p:attrName>
                                        </p:attrNameLst>
                                      </p:cBhvr>
                                      <p:tavLst>
                                        <p:tav tm="0">
                                          <p:val>
                                            <p:strVal val="#ppt_y+1"/>
                                          </p:val>
                                        </p:tav>
                                        <p:tav tm="100000">
                                          <p:val>
                                            <p:strVal val="#ppt_y-1"/>
                                          </p:val>
                                        </p:tav>
                                      </p:tavLst>
                                    </p:anim>
                                  </p:childTnLst>
                                </p:cTn>
                              </p:par>
                              <p:par>
                                <p:cTn id="145" presetID="28" presetClass="entr" presetSubtype="0" repeatCount="indefinite" fill="hold" nodeType="withEffect">
                                  <p:stCondLst>
                                    <p:cond delay="0"/>
                                  </p:stCondLst>
                                  <p:endCondLst>
                                    <p:cond evt="onNext" delay="0">
                                      <p:tgtEl>
                                        <p:sldTgt/>
                                      </p:tgtEl>
                                    </p:cond>
                                  </p:endCondLst>
                                  <p:childTnLst>
                                    <p:set>
                                      <p:cBhvr>
                                        <p:cTn id="146" dur="1" fill="hold">
                                          <p:stCondLst>
                                            <p:cond delay="0"/>
                                          </p:stCondLst>
                                        </p:cTn>
                                        <p:tgtEl>
                                          <p:spTgt spid="38">
                                            <p:txEl>
                                              <p:pRg st="17" end="17"/>
                                            </p:txEl>
                                          </p:spTgt>
                                        </p:tgtEl>
                                        <p:attrNameLst>
                                          <p:attrName>style.visibility</p:attrName>
                                        </p:attrNameLst>
                                      </p:cBhvr>
                                      <p:to>
                                        <p:strVal val="visible"/>
                                      </p:to>
                                    </p:set>
                                    <p:anim calcmode="lin" valueType="num">
                                      <p:cBhvr>
                                        <p:cTn id="147" dur="5000" fill="hold"/>
                                        <p:tgtEl>
                                          <p:spTgt spid="38">
                                            <p:txEl>
                                              <p:pRg st="17" end="17"/>
                                            </p:txEl>
                                          </p:spTgt>
                                        </p:tgtEl>
                                        <p:attrNameLst>
                                          <p:attrName>ppt_x</p:attrName>
                                        </p:attrNameLst>
                                      </p:cBhvr>
                                      <p:tavLst>
                                        <p:tav tm="0">
                                          <p:val>
                                            <p:strVal val="#ppt_x"/>
                                          </p:val>
                                        </p:tav>
                                        <p:tav tm="100000">
                                          <p:val>
                                            <p:strVal val="#ppt_x"/>
                                          </p:val>
                                        </p:tav>
                                      </p:tavLst>
                                    </p:anim>
                                    <p:anim calcmode="lin" valueType="num">
                                      <p:cBhvr>
                                        <p:cTn id="148" dur="5000" fill="hold"/>
                                        <p:tgtEl>
                                          <p:spTgt spid="38">
                                            <p:txEl>
                                              <p:pRg st="17" end="17"/>
                                            </p:txEl>
                                          </p:spTgt>
                                        </p:tgtEl>
                                        <p:attrNameLst>
                                          <p:attrName>ppt_y</p:attrName>
                                        </p:attrNameLst>
                                      </p:cBhvr>
                                      <p:tavLst>
                                        <p:tav tm="0">
                                          <p:val>
                                            <p:strVal val="#ppt_y+1"/>
                                          </p:val>
                                        </p:tav>
                                        <p:tav tm="100000">
                                          <p:val>
                                            <p:strVal val="#ppt_y-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BB8A1A6-BDFA-43B3-975A-11049EBA906D}"/>
              </a:ext>
            </a:extLst>
          </p:cNvPr>
          <p:cNvSpPr txBox="1"/>
          <p:nvPr/>
        </p:nvSpPr>
        <p:spPr>
          <a:xfrm>
            <a:off x="3705129" y="6132720"/>
            <a:ext cx="4956293" cy="461537"/>
          </a:xfrm>
          <a:prstGeom prst="rect">
            <a:avLst/>
          </a:prstGeom>
          <a:noFill/>
        </p:spPr>
        <p:txBody>
          <a:bodyPr wrap="none" rtlCol="0">
            <a:spAutoFit/>
          </a:bodyPr>
          <a:lstStyle/>
          <a:p>
            <a:r>
              <a:rPr lang="en-GB" sz="2399" dirty="0">
                <a:solidFill>
                  <a:prstClr val="white"/>
                </a:solidFill>
                <a:latin typeface="Corbel"/>
              </a:rPr>
              <a:t>marketplace.visualstudio.com/</a:t>
            </a:r>
            <a:r>
              <a:rPr lang="en-GB" sz="2399" dirty="0" err="1">
                <a:solidFill>
                  <a:prstClr val="white"/>
                </a:solidFill>
                <a:latin typeface="Corbel"/>
              </a:rPr>
              <a:t>vscode</a:t>
            </a:r>
            <a:endParaRPr lang="en-GB" sz="2399" dirty="0">
              <a:solidFill>
                <a:prstClr val="white"/>
              </a:solidFill>
              <a:latin typeface="Corbel"/>
            </a:endParaRPr>
          </a:p>
        </p:txBody>
      </p:sp>
      <p:pic>
        <p:nvPicPr>
          <p:cNvPr id="6" name="Picture 5">
            <a:extLst>
              <a:ext uri="{FF2B5EF4-FFF2-40B4-BE49-F238E27FC236}">
                <a16:creationId xmlns:a16="http://schemas.microsoft.com/office/drawing/2014/main" id="{E03C309A-DFBD-4D78-AA80-0DB4AE383B75}"/>
              </a:ext>
            </a:extLst>
          </p:cNvPr>
          <p:cNvPicPr>
            <a:picLocks noChangeAspect="1"/>
          </p:cNvPicPr>
          <p:nvPr/>
        </p:nvPicPr>
        <p:blipFill>
          <a:blip r:embed="rId2"/>
          <a:stretch>
            <a:fillRect/>
          </a:stretch>
        </p:blipFill>
        <p:spPr>
          <a:xfrm>
            <a:off x="1982482" y="236215"/>
            <a:ext cx="8227036" cy="5712280"/>
          </a:xfrm>
          <a:prstGeom prst="rect">
            <a:avLst/>
          </a:prstGeom>
        </p:spPr>
      </p:pic>
    </p:spTree>
    <p:extLst>
      <p:ext uri="{BB962C8B-B14F-4D97-AF65-F5344CB8AC3E}">
        <p14:creationId xmlns:p14="http://schemas.microsoft.com/office/powerpoint/2010/main" val="2388390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pPr algn="ctr"/>
            <a:r>
              <a:rPr lang="en-CA" dirty="0"/>
              <a:t>Multiple Source Control</a:t>
            </a:r>
          </a:p>
        </p:txBody>
      </p:sp>
      <p:pic>
        <p:nvPicPr>
          <p:cNvPr id="5" name="Picture 4">
            <a:extLst>
              <a:ext uri="{FF2B5EF4-FFF2-40B4-BE49-F238E27FC236}">
                <a16:creationId xmlns:a16="http://schemas.microsoft.com/office/drawing/2014/main" id="{B04896C9-0344-440A-87FF-12F4515CCF82}"/>
              </a:ext>
            </a:extLst>
          </p:cNvPr>
          <p:cNvPicPr>
            <a:picLocks noChangeAspect="1"/>
          </p:cNvPicPr>
          <p:nvPr/>
        </p:nvPicPr>
        <p:blipFill>
          <a:blip r:embed="rId2"/>
          <a:stretch>
            <a:fillRect/>
          </a:stretch>
        </p:blipFill>
        <p:spPr>
          <a:xfrm>
            <a:off x="1094105" y="1844824"/>
            <a:ext cx="10003790" cy="3975864"/>
          </a:xfrm>
          <a:prstGeom prst="rect">
            <a:avLst/>
          </a:prstGeom>
        </p:spPr>
      </p:pic>
    </p:spTree>
    <p:extLst>
      <p:ext uri="{BB962C8B-B14F-4D97-AF65-F5344CB8AC3E}">
        <p14:creationId xmlns:p14="http://schemas.microsoft.com/office/powerpoint/2010/main" val="406959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E16ADB-5B3B-4086-A261-D6274ABB7FBA}"/>
              </a:ext>
            </a:extLst>
          </p:cNvPr>
          <p:cNvSpPr>
            <a:spLocks noGrp="1"/>
          </p:cNvSpPr>
          <p:nvPr>
            <p:ph type="title"/>
          </p:nvPr>
        </p:nvSpPr>
        <p:spPr/>
        <p:txBody>
          <a:bodyPr/>
          <a:lstStyle/>
          <a:p>
            <a:pPr algn="ctr"/>
            <a:r>
              <a:rPr lang="en-CA" dirty="0"/>
              <a:t>Configurable</a:t>
            </a:r>
          </a:p>
        </p:txBody>
      </p:sp>
      <p:pic>
        <p:nvPicPr>
          <p:cNvPr id="4" name="Picture 3">
            <a:extLst>
              <a:ext uri="{FF2B5EF4-FFF2-40B4-BE49-F238E27FC236}">
                <a16:creationId xmlns:a16="http://schemas.microsoft.com/office/drawing/2014/main" id="{2579E5CC-9A8D-421B-8452-54D22A9B98D6}"/>
              </a:ext>
            </a:extLst>
          </p:cNvPr>
          <p:cNvPicPr>
            <a:picLocks noChangeAspect="1"/>
          </p:cNvPicPr>
          <p:nvPr/>
        </p:nvPicPr>
        <p:blipFill>
          <a:blip r:embed="rId2"/>
          <a:stretch>
            <a:fillRect/>
          </a:stretch>
        </p:blipFill>
        <p:spPr>
          <a:xfrm>
            <a:off x="2668638" y="1772817"/>
            <a:ext cx="6854725" cy="4566917"/>
          </a:xfrm>
          <a:prstGeom prst="rect">
            <a:avLst/>
          </a:prstGeom>
        </p:spPr>
      </p:pic>
    </p:spTree>
    <p:extLst>
      <p:ext uri="{BB962C8B-B14F-4D97-AF65-F5344CB8AC3E}">
        <p14:creationId xmlns:p14="http://schemas.microsoft.com/office/powerpoint/2010/main" val="411760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E16ADB-5B3B-4086-A261-D6274ABB7FBA}"/>
              </a:ext>
            </a:extLst>
          </p:cNvPr>
          <p:cNvSpPr>
            <a:spLocks noGrp="1"/>
          </p:cNvSpPr>
          <p:nvPr>
            <p:ph type="title" idx="4294967295"/>
          </p:nvPr>
        </p:nvSpPr>
        <p:spPr>
          <a:xfrm>
            <a:off x="3948894" y="254550"/>
            <a:ext cx="4294212" cy="581181"/>
          </a:xfrm>
        </p:spPr>
        <p:txBody>
          <a:bodyPr/>
          <a:lstStyle/>
          <a:p>
            <a:pPr algn="ctr"/>
            <a:r>
              <a:rPr lang="en-CA" dirty="0"/>
              <a:t>Keyboard Shortcuts</a:t>
            </a:r>
          </a:p>
        </p:txBody>
      </p:sp>
      <p:pic>
        <p:nvPicPr>
          <p:cNvPr id="2" name="Picture 1">
            <a:extLst>
              <a:ext uri="{FF2B5EF4-FFF2-40B4-BE49-F238E27FC236}">
                <a16:creationId xmlns:a16="http://schemas.microsoft.com/office/drawing/2014/main" id="{0067BFC3-4E22-4424-8139-DC75646B8C6B}"/>
              </a:ext>
            </a:extLst>
          </p:cNvPr>
          <p:cNvPicPr>
            <a:picLocks noChangeAspect="1"/>
          </p:cNvPicPr>
          <p:nvPr/>
        </p:nvPicPr>
        <p:blipFill>
          <a:blip r:embed="rId2"/>
          <a:stretch>
            <a:fillRect/>
          </a:stretch>
        </p:blipFill>
        <p:spPr>
          <a:xfrm>
            <a:off x="2883186" y="1152839"/>
            <a:ext cx="6399133" cy="4849343"/>
          </a:xfrm>
          <a:prstGeom prst="rect">
            <a:avLst/>
          </a:prstGeom>
        </p:spPr>
      </p:pic>
      <p:sp>
        <p:nvSpPr>
          <p:cNvPr id="5" name="TextBox 4">
            <a:extLst>
              <a:ext uri="{FF2B5EF4-FFF2-40B4-BE49-F238E27FC236}">
                <a16:creationId xmlns:a16="http://schemas.microsoft.com/office/drawing/2014/main" id="{EB63A2D1-DD01-4B86-8F2E-60740D85D0C4}"/>
              </a:ext>
            </a:extLst>
          </p:cNvPr>
          <p:cNvSpPr txBox="1"/>
          <p:nvPr/>
        </p:nvSpPr>
        <p:spPr>
          <a:xfrm>
            <a:off x="2370780" y="6194007"/>
            <a:ext cx="6724533" cy="461537"/>
          </a:xfrm>
          <a:prstGeom prst="rect">
            <a:avLst/>
          </a:prstGeom>
          <a:noFill/>
        </p:spPr>
        <p:txBody>
          <a:bodyPr wrap="none" rtlCol="0">
            <a:spAutoFit/>
          </a:bodyPr>
          <a:lstStyle/>
          <a:p>
            <a:r>
              <a:rPr lang="en-GB" sz="2399" dirty="0">
                <a:solidFill>
                  <a:prstClr val="white"/>
                </a:solidFill>
                <a:latin typeface="Corbel"/>
              </a:rPr>
              <a:t>code.visualstudio.com/docs/</a:t>
            </a:r>
            <a:r>
              <a:rPr lang="en-GB" sz="2399" dirty="0" err="1">
                <a:solidFill>
                  <a:prstClr val="white"/>
                </a:solidFill>
                <a:latin typeface="Corbel"/>
              </a:rPr>
              <a:t>getstarted</a:t>
            </a:r>
            <a:r>
              <a:rPr lang="en-GB" sz="2399" dirty="0">
                <a:solidFill>
                  <a:prstClr val="white"/>
                </a:solidFill>
                <a:latin typeface="Corbel"/>
              </a:rPr>
              <a:t>/</a:t>
            </a:r>
            <a:r>
              <a:rPr lang="en-GB" sz="2399" dirty="0" err="1">
                <a:solidFill>
                  <a:prstClr val="white"/>
                </a:solidFill>
                <a:latin typeface="Corbel"/>
              </a:rPr>
              <a:t>keybindings</a:t>
            </a:r>
            <a:endParaRPr lang="en-GB" sz="2399" dirty="0">
              <a:solidFill>
                <a:prstClr val="white"/>
              </a:solidFill>
              <a:latin typeface="Corbel"/>
            </a:endParaRPr>
          </a:p>
        </p:txBody>
      </p:sp>
    </p:spTree>
    <p:extLst>
      <p:ext uri="{BB962C8B-B14F-4D97-AF65-F5344CB8AC3E}">
        <p14:creationId xmlns:p14="http://schemas.microsoft.com/office/powerpoint/2010/main" val="410844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E16ADB-5B3B-4086-A261-D6274ABB7FBA}"/>
              </a:ext>
            </a:extLst>
          </p:cNvPr>
          <p:cNvSpPr>
            <a:spLocks noGrp="1"/>
          </p:cNvSpPr>
          <p:nvPr>
            <p:ph type="title" idx="4294967295"/>
          </p:nvPr>
        </p:nvSpPr>
        <p:spPr>
          <a:xfrm>
            <a:off x="4884998" y="277452"/>
            <a:ext cx="2422004" cy="562074"/>
          </a:xfrm>
        </p:spPr>
        <p:txBody>
          <a:bodyPr/>
          <a:lstStyle/>
          <a:p>
            <a:pPr algn="ctr"/>
            <a:r>
              <a:rPr lang="en-CA" dirty="0"/>
              <a:t>Get-Help</a:t>
            </a:r>
          </a:p>
        </p:txBody>
      </p:sp>
      <p:sp>
        <p:nvSpPr>
          <p:cNvPr id="5" name="TextBox 4">
            <a:extLst>
              <a:ext uri="{FF2B5EF4-FFF2-40B4-BE49-F238E27FC236}">
                <a16:creationId xmlns:a16="http://schemas.microsoft.com/office/drawing/2014/main" id="{EB63A2D1-DD01-4B86-8F2E-60740D85D0C4}"/>
              </a:ext>
            </a:extLst>
          </p:cNvPr>
          <p:cNvSpPr txBox="1"/>
          <p:nvPr/>
        </p:nvSpPr>
        <p:spPr>
          <a:xfrm>
            <a:off x="4207150" y="6132350"/>
            <a:ext cx="3777701" cy="461537"/>
          </a:xfrm>
          <a:prstGeom prst="rect">
            <a:avLst/>
          </a:prstGeom>
          <a:noFill/>
        </p:spPr>
        <p:txBody>
          <a:bodyPr wrap="none" rtlCol="0">
            <a:spAutoFit/>
          </a:bodyPr>
          <a:lstStyle/>
          <a:p>
            <a:r>
              <a:rPr lang="en-GB" sz="2399" dirty="0">
                <a:solidFill>
                  <a:prstClr val="white"/>
                </a:solidFill>
                <a:latin typeface="Corbel"/>
              </a:rPr>
              <a:t>code.visualstudio.com/docs/</a:t>
            </a:r>
          </a:p>
        </p:txBody>
      </p:sp>
      <p:pic>
        <p:nvPicPr>
          <p:cNvPr id="4" name="Picture 3">
            <a:extLst>
              <a:ext uri="{FF2B5EF4-FFF2-40B4-BE49-F238E27FC236}">
                <a16:creationId xmlns:a16="http://schemas.microsoft.com/office/drawing/2014/main" id="{F0C15B89-FEDA-4574-A897-8B5AA9F33AC2}"/>
              </a:ext>
            </a:extLst>
          </p:cNvPr>
          <p:cNvPicPr>
            <a:picLocks noChangeAspect="1"/>
          </p:cNvPicPr>
          <p:nvPr/>
        </p:nvPicPr>
        <p:blipFill>
          <a:blip r:embed="rId2"/>
          <a:stretch>
            <a:fillRect/>
          </a:stretch>
        </p:blipFill>
        <p:spPr>
          <a:xfrm>
            <a:off x="2798697" y="1196753"/>
            <a:ext cx="6594606" cy="4753587"/>
          </a:xfrm>
          <a:prstGeom prst="rect">
            <a:avLst/>
          </a:prstGeom>
        </p:spPr>
      </p:pic>
    </p:spTree>
    <p:extLst>
      <p:ext uri="{BB962C8B-B14F-4D97-AF65-F5344CB8AC3E}">
        <p14:creationId xmlns:p14="http://schemas.microsoft.com/office/powerpoint/2010/main" val="3703851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p:cNvSpPr>
            <a:spLocks noGrp="1"/>
          </p:cNvSpPr>
          <p:nvPr>
            <p:ph type="title"/>
          </p:nvPr>
        </p:nvSpPr>
        <p:spPr>
          <a:xfrm>
            <a:off x="1530940" y="3510564"/>
            <a:ext cx="4047610" cy="627740"/>
          </a:xfrm>
        </p:spPr>
        <p:txBody>
          <a:bodyPr>
            <a:normAutofit fontScale="90000"/>
          </a:bodyPr>
          <a:lstStyle/>
          <a:p>
            <a:pPr defTabSz="1218866">
              <a:spcBef>
                <a:spcPts val="0"/>
              </a:spcBef>
              <a:defRPr/>
            </a:pPr>
            <a:r>
              <a:rPr lang="en-US" kern="0" dirty="0">
                <a:solidFill>
                  <a:srgbClr val="101820"/>
                </a:solidFill>
                <a:latin typeface="Segoe UI Light"/>
                <a:cs typeface="Segoe UI Light"/>
                <a:sym typeface="Segoe UI Light"/>
              </a:rPr>
              <a:t>Rob Sewell</a:t>
            </a:r>
          </a:p>
        </p:txBody>
      </p:sp>
      <p:sp>
        <p:nvSpPr>
          <p:cNvPr id="48" name="Text Placeholder 149">
            <a:extLst>
              <a:ext uri="{FF2B5EF4-FFF2-40B4-BE49-F238E27FC236}">
                <a16:creationId xmlns:a16="http://schemas.microsoft.com/office/drawing/2014/main" id="{69649EF9-CD5A-4A0F-9D73-E686FD07C226}"/>
              </a:ext>
            </a:extLst>
          </p:cNvPr>
          <p:cNvSpPr>
            <a:spLocks noGrp="1"/>
          </p:cNvSpPr>
          <p:nvPr>
            <p:ph type="body" sz="quarter" idx="11"/>
          </p:nvPr>
        </p:nvSpPr>
        <p:spPr/>
        <p:txBody>
          <a:bodyPr>
            <a:normAutofit/>
          </a:bodyPr>
          <a:lstStyle/>
          <a:p>
            <a:r>
              <a:rPr lang="en-US" dirty="0" err="1"/>
              <a:t>Sewells</a:t>
            </a:r>
            <a:r>
              <a:rPr lang="en-US" dirty="0"/>
              <a:t> Consulting Limited</a:t>
            </a:r>
          </a:p>
        </p:txBody>
      </p:sp>
      <p:sp>
        <p:nvSpPr>
          <p:cNvPr id="49" name="Text Placeholder 151">
            <a:extLst>
              <a:ext uri="{FF2B5EF4-FFF2-40B4-BE49-F238E27FC236}">
                <a16:creationId xmlns:a16="http://schemas.microsoft.com/office/drawing/2014/main" id="{4E124A15-69FE-4474-AA56-27BA21B2E278}"/>
              </a:ext>
            </a:extLst>
          </p:cNvPr>
          <p:cNvSpPr>
            <a:spLocks noGrp="1"/>
          </p:cNvSpPr>
          <p:nvPr>
            <p:ph type="body" sz="quarter" idx="13"/>
          </p:nvPr>
        </p:nvSpPr>
        <p:spPr/>
        <p:txBody>
          <a:bodyPr/>
          <a:lstStyle/>
          <a:p>
            <a:pPr>
              <a:lnSpc>
                <a:spcPct val="120000"/>
              </a:lnSpc>
            </a:pPr>
            <a:r>
              <a:rPr lang="en-US" dirty="0"/>
              <a:t>PowerShell Automator, PowerShell Trainer, Database DevOps</a:t>
            </a:r>
          </a:p>
        </p:txBody>
      </p:sp>
      <p:sp>
        <p:nvSpPr>
          <p:cNvPr id="50" name="Text Placeholder 152">
            <a:extLst>
              <a:ext uri="{FF2B5EF4-FFF2-40B4-BE49-F238E27FC236}">
                <a16:creationId xmlns:a16="http://schemas.microsoft.com/office/drawing/2014/main" id="{F993830F-3BC7-48C6-8B7C-539EF9FB7F74}"/>
              </a:ext>
            </a:extLst>
          </p:cNvPr>
          <p:cNvSpPr>
            <a:spLocks noGrp="1"/>
          </p:cNvSpPr>
          <p:nvPr>
            <p:ph type="body" sz="quarter" idx="14"/>
          </p:nvPr>
        </p:nvSpPr>
        <p:spPr>
          <a:xfrm>
            <a:off x="7962053" y="2886767"/>
            <a:ext cx="3777543" cy="358355"/>
          </a:xfrm>
        </p:spPr>
        <p:txBody>
          <a:bodyPr>
            <a:normAutofit/>
          </a:bodyPr>
          <a:lstStyle/>
          <a:p>
            <a:r>
              <a:rPr lang="en-US" dirty="0"/>
              <a:t>MVP, Speaker and Organizer</a:t>
            </a:r>
          </a:p>
        </p:txBody>
      </p:sp>
      <p:sp>
        <p:nvSpPr>
          <p:cNvPr id="51" name="Text Placeholder 153">
            <a:extLst>
              <a:ext uri="{FF2B5EF4-FFF2-40B4-BE49-F238E27FC236}">
                <a16:creationId xmlns:a16="http://schemas.microsoft.com/office/drawing/2014/main" id="{54B18928-E420-4440-ADE7-22DC7E053B39}"/>
              </a:ext>
            </a:extLst>
          </p:cNvPr>
          <p:cNvSpPr>
            <a:spLocks noGrp="1"/>
          </p:cNvSpPr>
          <p:nvPr>
            <p:ph type="body" sz="quarter" idx="15"/>
          </p:nvPr>
        </p:nvSpPr>
        <p:spPr>
          <a:xfrm>
            <a:off x="7962053" y="3245752"/>
            <a:ext cx="3777543" cy="855492"/>
          </a:xfrm>
        </p:spPr>
        <p:txBody>
          <a:bodyPr/>
          <a:lstStyle/>
          <a:p>
            <a:pPr>
              <a:lnSpc>
                <a:spcPct val="120000"/>
              </a:lnSpc>
            </a:pPr>
            <a:r>
              <a:rPr lang="en-US" dirty="0"/>
              <a:t>Half a Best Speaker!!, PowerShell and SQL user groups, national and international events</a:t>
            </a:r>
          </a:p>
        </p:txBody>
      </p:sp>
      <p:sp>
        <p:nvSpPr>
          <p:cNvPr id="52" name="Text Placeholder 154">
            <a:extLst>
              <a:ext uri="{FF2B5EF4-FFF2-40B4-BE49-F238E27FC236}">
                <a16:creationId xmlns:a16="http://schemas.microsoft.com/office/drawing/2014/main" id="{E20C1538-9956-4391-BB59-375F2BEF4189}"/>
              </a:ext>
            </a:extLst>
          </p:cNvPr>
          <p:cNvSpPr>
            <a:spLocks noGrp="1"/>
          </p:cNvSpPr>
          <p:nvPr>
            <p:ph type="body" sz="quarter" idx="16"/>
          </p:nvPr>
        </p:nvSpPr>
        <p:spPr/>
        <p:txBody>
          <a:bodyPr>
            <a:normAutofit/>
          </a:bodyPr>
          <a:lstStyle/>
          <a:p>
            <a:r>
              <a:rPr lang="en-US" dirty="0"/>
              <a:t>dbatools </a:t>
            </a:r>
            <a:r>
              <a:rPr lang="en-US" dirty="0" err="1"/>
              <a:t>dbareports</a:t>
            </a:r>
            <a:r>
              <a:rPr lang="en-US" dirty="0"/>
              <a:t> </a:t>
            </a:r>
            <a:r>
              <a:rPr lang="en-US" dirty="0" err="1"/>
              <a:t>dbachecks</a:t>
            </a:r>
            <a:endParaRPr lang="en-US" dirty="0"/>
          </a:p>
        </p:txBody>
      </p:sp>
      <p:sp>
        <p:nvSpPr>
          <p:cNvPr id="53" name="Text Placeholder 155">
            <a:extLst>
              <a:ext uri="{FF2B5EF4-FFF2-40B4-BE49-F238E27FC236}">
                <a16:creationId xmlns:a16="http://schemas.microsoft.com/office/drawing/2014/main" id="{AE3817A4-6B05-4508-AB5D-98A2F46E6AEE}"/>
              </a:ext>
            </a:extLst>
          </p:cNvPr>
          <p:cNvSpPr>
            <a:spLocks noGrp="1"/>
          </p:cNvSpPr>
          <p:nvPr>
            <p:ph type="body" sz="quarter" idx="17"/>
          </p:nvPr>
        </p:nvSpPr>
        <p:spPr>
          <a:xfrm>
            <a:off x="7962053" y="4973138"/>
            <a:ext cx="3777543" cy="792478"/>
          </a:xfrm>
        </p:spPr>
        <p:txBody>
          <a:bodyPr/>
          <a:lstStyle/>
          <a:p>
            <a:pPr>
              <a:lnSpc>
                <a:spcPct val="120000"/>
              </a:lnSpc>
            </a:pPr>
            <a:r>
              <a:rPr lang="en-US" dirty="0"/>
              <a:t>Loves Pester. Always available for help via the usual social media channels</a:t>
            </a:r>
          </a:p>
        </p:txBody>
      </p:sp>
      <p:grpSp>
        <p:nvGrpSpPr>
          <p:cNvPr id="91" name="Group 90"/>
          <p:cNvGrpSpPr/>
          <p:nvPr/>
        </p:nvGrpSpPr>
        <p:grpSpPr>
          <a:xfrm>
            <a:off x="4132818" y="5133331"/>
            <a:ext cx="306054" cy="306054"/>
            <a:chOff x="5748554" y="5146675"/>
            <a:chExt cx="353832" cy="353832"/>
          </a:xfrm>
        </p:grpSpPr>
        <p:sp>
          <p:nvSpPr>
            <p:cNvPr id="92" name="Freeform 383"/>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sz="2399">
                <a:solidFill>
                  <a:prstClr val="white"/>
                </a:solidFill>
                <a:latin typeface="Corbel"/>
              </a:endParaRPr>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prstClr val="white"/>
                </a:solidFill>
                <a:latin typeface="Corbel"/>
              </a:endParaRPr>
            </a:p>
          </p:txBody>
        </p:sp>
      </p:grpSp>
      <p:sp>
        <p:nvSpPr>
          <p:cNvPr id="31" name="Title 1">
            <a:extLst>
              <a:ext uri="{FF2B5EF4-FFF2-40B4-BE49-F238E27FC236}">
                <a16:creationId xmlns:a16="http://schemas.microsoft.com/office/drawing/2014/main" id="{A9544322-6EAC-4A53-9A46-3EBF30A1C0F0}"/>
              </a:ext>
            </a:extLst>
          </p:cNvPr>
          <p:cNvSpPr txBox="1">
            <a:spLocks/>
          </p:cNvSpPr>
          <p:nvPr/>
        </p:nvSpPr>
        <p:spPr>
          <a:xfrm>
            <a:off x="-21526" y="116632"/>
            <a:ext cx="6859785" cy="102076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266" kern="1200">
                <a:solidFill>
                  <a:schemeClr val="tx1"/>
                </a:solidFill>
                <a:latin typeface="+mj-lt"/>
                <a:ea typeface="+mj-ea"/>
                <a:cs typeface="+mj-cs"/>
              </a:defRPr>
            </a:lvl1pPr>
          </a:lstStyle>
          <a:p>
            <a:r>
              <a:rPr lang="de-DE" sz="4051" b="1" i="1" dirty="0">
                <a:solidFill>
                  <a:srgbClr val="00B050"/>
                </a:solidFill>
                <a:latin typeface="AppleStorm" panose="02000603000000000000" pitchFamily="50" charset="0"/>
              </a:rPr>
              <a:t>Contact Rob</a:t>
            </a:r>
            <a:endParaRPr lang="en-US" b="1" i="1" dirty="0">
              <a:solidFill>
                <a:srgbClr val="00B0F0"/>
              </a:solidFill>
              <a:latin typeface="AppleStorm" panose="02000603000000000000" pitchFamily="50" charset="0"/>
            </a:endParaRPr>
          </a:p>
        </p:txBody>
      </p:sp>
      <p:grpSp>
        <p:nvGrpSpPr>
          <p:cNvPr id="32" name="Group 31">
            <a:extLst>
              <a:ext uri="{FF2B5EF4-FFF2-40B4-BE49-F238E27FC236}">
                <a16:creationId xmlns:a16="http://schemas.microsoft.com/office/drawing/2014/main" id="{EF54609C-4AA4-490E-A9C4-C8760AD51DD0}"/>
              </a:ext>
            </a:extLst>
          </p:cNvPr>
          <p:cNvGrpSpPr/>
          <p:nvPr/>
        </p:nvGrpSpPr>
        <p:grpSpPr>
          <a:xfrm>
            <a:off x="350859" y="2160370"/>
            <a:ext cx="3267330" cy="759044"/>
            <a:chOff x="104209" y="5480224"/>
            <a:chExt cx="2010651" cy="485775"/>
          </a:xfrm>
        </p:grpSpPr>
        <p:pic>
          <p:nvPicPr>
            <p:cNvPr id="33" name="Picture 3" descr="twitter.png">
              <a:extLst>
                <a:ext uri="{FF2B5EF4-FFF2-40B4-BE49-F238E27FC236}">
                  <a16:creationId xmlns:a16="http://schemas.microsoft.com/office/drawing/2014/main" id="{372835F1-B85E-451D-A5B0-0B8AB6CCF21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209" y="5480224"/>
              <a:ext cx="485775" cy="485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4" name="Rectangle 6">
              <a:extLst>
                <a:ext uri="{FF2B5EF4-FFF2-40B4-BE49-F238E27FC236}">
                  <a16:creationId xmlns:a16="http://schemas.microsoft.com/office/drawing/2014/main" id="{BB84E2B0-7DB9-44E5-8B32-B8E39527EE46}"/>
                </a:ext>
              </a:extLst>
            </p:cNvPr>
            <p:cNvSpPr>
              <a:spLocks noChangeArrowheads="1"/>
            </p:cNvSpPr>
            <p:nvPr/>
          </p:nvSpPr>
          <p:spPr bwMode="auto">
            <a:xfrm>
              <a:off x="324613" y="5556912"/>
              <a:ext cx="1790247" cy="2908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1">
                <a:lnSpc>
                  <a:spcPct val="120000"/>
                </a:lnSpc>
                <a:spcBef>
                  <a:spcPts val="1125"/>
                </a:spcBef>
              </a:pPr>
              <a:r>
                <a:rPr lang="en-GB" sz="2101" dirty="0">
                  <a:solidFill>
                    <a:prstClr val="white"/>
                  </a:solidFill>
                  <a:latin typeface="Corbel"/>
                </a:rPr>
                <a:t> @</a:t>
              </a:r>
              <a:r>
                <a:rPr lang="en-GB" sz="2101" dirty="0" err="1">
                  <a:solidFill>
                    <a:prstClr val="white"/>
                  </a:solidFill>
                  <a:latin typeface="Corbel"/>
                </a:rPr>
                <a:t>sqldbawithbeard</a:t>
              </a:r>
              <a:endParaRPr lang="en-GB" sz="2101" dirty="0">
                <a:solidFill>
                  <a:prstClr val="white"/>
                </a:solidFill>
                <a:latin typeface="Corbel"/>
              </a:endParaRPr>
            </a:p>
          </p:txBody>
        </p:sp>
      </p:grpSp>
      <p:grpSp>
        <p:nvGrpSpPr>
          <p:cNvPr id="35" name="Group 34">
            <a:extLst>
              <a:ext uri="{FF2B5EF4-FFF2-40B4-BE49-F238E27FC236}">
                <a16:creationId xmlns:a16="http://schemas.microsoft.com/office/drawing/2014/main" id="{04439052-205F-407A-8857-3A29259E7E56}"/>
              </a:ext>
            </a:extLst>
          </p:cNvPr>
          <p:cNvGrpSpPr/>
          <p:nvPr/>
        </p:nvGrpSpPr>
        <p:grpSpPr>
          <a:xfrm>
            <a:off x="3935761" y="2130185"/>
            <a:ext cx="3421381" cy="718152"/>
            <a:chOff x="1978579" y="5487854"/>
            <a:chExt cx="1720096" cy="485775"/>
          </a:xfrm>
        </p:grpSpPr>
        <p:sp>
          <p:nvSpPr>
            <p:cNvPr id="36" name="Rectangle 12">
              <a:extLst>
                <a:ext uri="{FF2B5EF4-FFF2-40B4-BE49-F238E27FC236}">
                  <a16:creationId xmlns:a16="http://schemas.microsoft.com/office/drawing/2014/main" id="{DF69E65A-ADE8-415E-8D09-83A8B98D1EAC}"/>
                </a:ext>
              </a:extLst>
            </p:cNvPr>
            <p:cNvSpPr>
              <a:spLocks noChangeArrowheads="1"/>
            </p:cNvSpPr>
            <p:nvPr/>
          </p:nvSpPr>
          <p:spPr bwMode="auto">
            <a:xfrm>
              <a:off x="2266371" y="5544993"/>
              <a:ext cx="1432304" cy="3423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1">
                <a:lnSpc>
                  <a:spcPct val="120000"/>
                </a:lnSpc>
                <a:spcBef>
                  <a:spcPts val="1125"/>
                </a:spcBef>
              </a:pPr>
              <a:r>
                <a:rPr lang="en-GB" sz="2401" u="sng" dirty="0" err="1">
                  <a:solidFill>
                    <a:prstClr val="white"/>
                  </a:solidFill>
                  <a:latin typeface="Corbel"/>
                </a:rPr>
                <a:t>robsewellsqldba</a:t>
              </a:r>
              <a:endParaRPr lang="en-CA" sz="2401" dirty="0">
                <a:solidFill>
                  <a:prstClr val="white"/>
                </a:solidFill>
                <a:latin typeface="Corbel"/>
                <a:cs typeface="Proxima Nova Light" charset="0"/>
              </a:endParaRPr>
            </a:p>
          </p:txBody>
        </p:sp>
        <p:pic>
          <p:nvPicPr>
            <p:cNvPr id="37" name="Picture 36" descr="linkedin.png">
              <a:extLst>
                <a:ext uri="{FF2B5EF4-FFF2-40B4-BE49-F238E27FC236}">
                  <a16:creationId xmlns:a16="http://schemas.microsoft.com/office/drawing/2014/main" id="{90924BFB-F322-4A24-9E26-797BCA63B39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78579" y="5487854"/>
              <a:ext cx="451302" cy="485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8" name="Group 37">
            <a:extLst>
              <a:ext uri="{FF2B5EF4-FFF2-40B4-BE49-F238E27FC236}">
                <a16:creationId xmlns:a16="http://schemas.microsoft.com/office/drawing/2014/main" id="{07D4094E-4089-4EA1-AA5A-5B99CCB7A18E}"/>
              </a:ext>
            </a:extLst>
          </p:cNvPr>
          <p:cNvGrpSpPr/>
          <p:nvPr/>
        </p:nvGrpSpPr>
        <p:grpSpPr>
          <a:xfrm>
            <a:off x="2019950" y="3510564"/>
            <a:ext cx="3452909" cy="873145"/>
            <a:chOff x="6646631" y="5472586"/>
            <a:chExt cx="1753382" cy="533561"/>
          </a:xfrm>
        </p:grpSpPr>
        <p:pic>
          <p:nvPicPr>
            <p:cNvPr id="39" name="Picture 38">
              <a:extLst>
                <a:ext uri="{FF2B5EF4-FFF2-40B4-BE49-F238E27FC236}">
                  <a16:creationId xmlns:a16="http://schemas.microsoft.com/office/drawing/2014/main" id="{70167D04-ED1A-4557-8233-72624102A82E}"/>
                </a:ext>
              </a:extLst>
            </p:cNvPr>
            <p:cNvPicPr>
              <a:picLocks noChangeAspect="1"/>
            </p:cNvPicPr>
            <p:nvPr/>
          </p:nvPicPr>
          <p:blipFill>
            <a:blip r:embed="rId5"/>
            <a:stretch>
              <a:fillRect/>
            </a:stretch>
          </p:blipFill>
          <p:spPr>
            <a:xfrm>
              <a:off x="6646631" y="5472586"/>
              <a:ext cx="448737" cy="533561"/>
            </a:xfrm>
            <a:prstGeom prst="rect">
              <a:avLst/>
            </a:prstGeom>
          </p:spPr>
        </p:pic>
        <p:sp>
          <p:nvSpPr>
            <p:cNvPr id="40" name="TextBox 39">
              <a:extLst>
                <a:ext uri="{FF2B5EF4-FFF2-40B4-BE49-F238E27FC236}">
                  <a16:creationId xmlns:a16="http://schemas.microsoft.com/office/drawing/2014/main" id="{BFCF068B-93B6-4879-A718-8265978E1B7D}"/>
                </a:ext>
              </a:extLst>
            </p:cNvPr>
            <p:cNvSpPr txBox="1"/>
            <p:nvPr/>
          </p:nvSpPr>
          <p:spPr>
            <a:xfrm>
              <a:off x="6935774" y="5598709"/>
              <a:ext cx="1464239" cy="197479"/>
            </a:xfrm>
            <a:prstGeom prst="rect">
              <a:avLst/>
            </a:prstGeom>
            <a:noFill/>
          </p:spPr>
          <p:txBody>
            <a:bodyPr wrap="square" rtlCol="0">
              <a:spAutoFit/>
            </a:bodyPr>
            <a:lstStyle/>
            <a:p>
              <a:pPr lvl="1"/>
              <a:r>
                <a:rPr lang="en-GB" sz="1500" dirty="0">
                  <a:solidFill>
                    <a:prstClr val="white"/>
                  </a:solidFill>
                  <a:latin typeface="Corbel"/>
                </a:rPr>
                <a:t>sqldbawith</a:t>
              </a:r>
              <a:r>
                <a:rPr lang="en-GB" sz="1500" dirty="0">
                  <a:solidFill>
                    <a:srgbClr val="FF0000"/>
                  </a:solidFill>
                  <a:latin typeface="Corbel"/>
                </a:rPr>
                <a:t>A</a:t>
              </a:r>
              <a:r>
                <a:rPr lang="en-GB" sz="1500" dirty="0">
                  <a:solidFill>
                    <a:prstClr val="white"/>
                  </a:solidFill>
                  <a:latin typeface="Corbel"/>
                </a:rPr>
                <a:t>beard.com</a:t>
              </a:r>
              <a:endParaRPr lang="en-US" sz="1500" dirty="0">
                <a:solidFill>
                  <a:prstClr val="white"/>
                </a:solidFill>
                <a:latin typeface="Corbel"/>
              </a:endParaRPr>
            </a:p>
          </p:txBody>
        </p:sp>
      </p:grpSp>
      <p:pic>
        <p:nvPicPr>
          <p:cNvPr id="41" name="Picture 2" descr="https://encrypted-tbn0.gstatic.com/images?q=tbn:ANd9GcR_obGyBUe2x2bZhqVCSYxAnZdSu0aU86aCSQa_r4EmNrmah7EuNJgLkQ">
            <a:extLst>
              <a:ext uri="{FF2B5EF4-FFF2-40B4-BE49-F238E27FC236}">
                <a16:creationId xmlns:a16="http://schemas.microsoft.com/office/drawing/2014/main" id="{56FB7919-2BDE-4AA9-9E33-7638F946452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6908" y="5286359"/>
            <a:ext cx="644221" cy="644221"/>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A9125703-6D21-4B6C-AE1F-95B28356A902}"/>
              </a:ext>
            </a:extLst>
          </p:cNvPr>
          <p:cNvSpPr txBox="1"/>
          <p:nvPr/>
        </p:nvSpPr>
        <p:spPr>
          <a:xfrm>
            <a:off x="778114" y="5437160"/>
            <a:ext cx="3014238" cy="323165"/>
          </a:xfrm>
          <a:prstGeom prst="rect">
            <a:avLst/>
          </a:prstGeom>
          <a:noFill/>
        </p:spPr>
        <p:txBody>
          <a:bodyPr wrap="square" rtlCol="0">
            <a:spAutoFit/>
          </a:bodyPr>
          <a:lstStyle/>
          <a:p>
            <a:pPr lvl="1"/>
            <a:r>
              <a:rPr lang="en-GB" sz="1500" dirty="0">
                <a:solidFill>
                  <a:prstClr val="white"/>
                </a:solidFill>
                <a:latin typeface="Corbel"/>
              </a:rPr>
              <a:t>mrrobsewell@outlook.com</a:t>
            </a:r>
            <a:endParaRPr lang="en-US" sz="1500" dirty="0">
              <a:solidFill>
                <a:prstClr val="white"/>
              </a:solidFill>
              <a:latin typeface="Corbel"/>
            </a:endParaRPr>
          </a:p>
        </p:txBody>
      </p:sp>
      <p:pic>
        <p:nvPicPr>
          <p:cNvPr id="43" name="Picture 42">
            <a:extLst>
              <a:ext uri="{FF2B5EF4-FFF2-40B4-BE49-F238E27FC236}">
                <a16:creationId xmlns:a16="http://schemas.microsoft.com/office/drawing/2014/main" id="{4BE6D891-4DAC-40CA-B1CE-BC2090CE4500}"/>
              </a:ext>
            </a:extLst>
          </p:cNvPr>
          <p:cNvPicPr>
            <a:picLocks noChangeAspect="1"/>
          </p:cNvPicPr>
          <p:nvPr/>
        </p:nvPicPr>
        <p:blipFill>
          <a:blip r:embed="rId7"/>
          <a:stretch>
            <a:fillRect/>
          </a:stretch>
        </p:blipFill>
        <p:spPr>
          <a:xfrm>
            <a:off x="3935761" y="5259195"/>
            <a:ext cx="681867" cy="681867"/>
          </a:xfrm>
          <a:prstGeom prst="rect">
            <a:avLst/>
          </a:prstGeom>
        </p:spPr>
      </p:pic>
      <p:sp>
        <p:nvSpPr>
          <p:cNvPr id="46" name="TextBox 45">
            <a:extLst>
              <a:ext uri="{FF2B5EF4-FFF2-40B4-BE49-F238E27FC236}">
                <a16:creationId xmlns:a16="http://schemas.microsoft.com/office/drawing/2014/main" id="{713793BF-BDA7-4441-A6FF-F58C8CEB8B7B}"/>
              </a:ext>
            </a:extLst>
          </p:cNvPr>
          <p:cNvSpPr txBox="1"/>
          <p:nvPr/>
        </p:nvSpPr>
        <p:spPr>
          <a:xfrm>
            <a:off x="5109745" y="5434933"/>
            <a:ext cx="2376883" cy="341632"/>
          </a:xfrm>
          <a:prstGeom prst="rect">
            <a:avLst/>
          </a:prstGeom>
          <a:noFill/>
        </p:spPr>
        <p:txBody>
          <a:bodyPr wrap="square" rtlCol="0">
            <a:spAutoFit/>
          </a:bodyPr>
          <a:lstStyle/>
          <a:p>
            <a:pPr>
              <a:lnSpc>
                <a:spcPct val="90000"/>
              </a:lnSpc>
            </a:pPr>
            <a:r>
              <a:rPr lang="en-GB" dirty="0">
                <a:solidFill>
                  <a:prstClr val="white"/>
                </a:solidFill>
                <a:latin typeface="Corbel"/>
              </a:rPr>
              <a:t>RobSewell.info</a:t>
            </a:r>
          </a:p>
        </p:txBody>
      </p:sp>
    </p:spTree>
    <p:extLst>
      <p:ext uri="{BB962C8B-B14F-4D97-AF65-F5344CB8AC3E}">
        <p14:creationId xmlns:p14="http://schemas.microsoft.com/office/powerpoint/2010/main" val="18461849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441999"/>
            <a:ext cx="9143998" cy="1020497"/>
          </a:xfrm>
        </p:spPr>
        <p:txBody>
          <a:bodyPr/>
          <a:lstStyle/>
          <a:p>
            <a:pPr algn="ctr"/>
            <a:r>
              <a:rPr lang="en-US" sz="5399" dirty="0">
                <a:latin typeface="Segoe UI Light" panose="020B0502040204020203" pitchFamily="34" charset="0"/>
                <a:cs typeface="Segoe UI Light" panose="020B0502040204020203" pitchFamily="34" charset="0"/>
              </a:rPr>
              <a:t>Hey Beardy – Enough Talk!</a:t>
            </a:r>
            <a:endParaRPr lang="en-US" dirty="0">
              <a:latin typeface="Segoe UI Light" panose="020B0502040204020203" pitchFamily="34" charset="0"/>
              <a:cs typeface="Segoe UI Light" panose="020B0502040204020203" pitchFamily="34" charset="0"/>
            </a:endParaRPr>
          </a:p>
        </p:txBody>
      </p:sp>
      <p:sp>
        <p:nvSpPr>
          <p:cNvPr id="7" name="TextBox 6"/>
          <p:cNvSpPr txBox="1"/>
          <p:nvPr/>
        </p:nvSpPr>
        <p:spPr>
          <a:xfrm rot="21049759">
            <a:off x="1635500" y="2153158"/>
            <a:ext cx="6838979" cy="3294300"/>
          </a:xfrm>
          <a:prstGeom prst="rect">
            <a:avLst/>
          </a:prstGeom>
          <a:noFill/>
        </p:spPr>
        <p:txBody>
          <a:bodyPr wrap="square" rtlCol="0">
            <a:spAutoFit/>
          </a:bodyPr>
          <a:lstStyle/>
          <a:p>
            <a:pPr>
              <a:lnSpc>
                <a:spcPct val="90000"/>
              </a:lnSpc>
            </a:pPr>
            <a:r>
              <a:rPr lang="en-GB" sz="11497" b="1" i="1" dirty="0">
                <a:solidFill>
                  <a:srgbClr val="DF9041">
                    <a:lumMod val="75000"/>
                  </a:srgbClr>
                </a:solidFill>
                <a:latin typeface="AppleStorm" panose="02000603000000000000" pitchFamily="50" charset="0"/>
              </a:rPr>
              <a:t>Time For </a:t>
            </a:r>
            <a:br>
              <a:rPr lang="en-GB" sz="11497" b="1" i="1" dirty="0">
                <a:solidFill>
                  <a:srgbClr val="DF9041">
                    <a:lumMod val="75000"/>
                  </a:srgbClr>
                </a:solidFill>
                <a:latin typeface="AppleStorm" panose="02000603000000000000" pitchFamily="50" charset="0"/>
              </a:rPr>
            </a:br>
            <a:r>
              <a:rPr lang="en-GB" sz="11497" b="1" i="1" dirty="0">
                <a:solidFill>
                  <a:srgbClr val="DF9041">
                    <a:lumMod val="75000"/>
                  </a:srgbClr>
                </a:solidFill>
                <a:latin typeface="AppleStorm" panose="02000603000000000000" pitchFamily="50" charset="0"/>
              </a:rPr>
              <a:t>A DEMO</a:t>
            </a:r>
          </a:p>
        </p:txBody>
      </p:sp>
      <p:pic>
        <p:nvPicPr>
          <p:cNvPr id="9" name="Picture 8" descr="A person wearing a hat&#10;&#10;Description generated with high confide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5733" y="1917227"/>
            <a:ext cx="2313804" cy="4103387"/>
          </a:xfrm>
          <a:prstGeom prst="rect">
            <a:avLst/>
          </a:prstGeom>
        </p:spPr>
      </p:pic>
    </p:spTree>
    <p:extLst>
      <p:ext uri="{BB962C8B-B14F-4D97-AF65-F5344CB8AC3E}">
        <p14:creationId xmlns:p14="http://schemas.microsoft.com/office/powerpoint/2010/main" val="1082535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5DCFED8-7764-4D2B-8745-63F34B8887DE}"/>
              </a:ext>
            </a:extLst>
          </p:cNvPr>
          <p:cNvSpPr>
            <a:spLocks noGrp="1"/>
          </p:cNvSpPr>
          <p:nvPr>
            <p:ph type="ctrTitle"/>
          </p:nvPr>
        </p:nvSpPr>
        <p:spPr>
          <a:xfrm>
            <a:off x="-29980" y="618919"/>
            <a:ext cx="8085827" cy="3560009"/>
          </a:xfrm>
        </p:spPr>
        <p:txBody>
          <a:bodyPr/>
          <a:lstStyle/>
          <a:p>
            <a:pPr>
              <a:lnSpc>
                <a:spcPct val="100000"/>
              </a:lnSpc>
            </a:pPr>
            <a:r>
              <a:rPr lang="en-US" sz="5865" dirty="0"/>
              <a:t>PowerShell Remoting &amp; Security</a:t>
            </a:r>
          </a:p>
        </p:txBody>
      </p:sp>
      <p:pic>
        <p:nvPicPr>
          <p:cNvPr id="2" name="Picture 1">
            <a:extLst>
              <a:ext uri="{FF2B5EF4-FFF2-40B4-BE49-F238E27FC236}">
                <a16:creationId xmlns:a16="http://schemas.microsoft.com/office/drawing/2014/main" id="{2D4D5AB9-C39F-4C47-A0D2-0CC560895ABD}"/>
              </a:ext>
            </a:extLst>
          </p:cNvPr>
          <p:cNvPicPr>
            <a:picLocks noChangeAspect="1"/>
          </p:cNvPicPr>
          <p:nvPr/>
        </p:nvPicPr>
        <p:blipFill>
          <a:blip r:embed="rId3"/>
          <a:stretch>
            <a:fillRect/>
          </a:stretch>
        </p:blipFill>
        <p:spPr>
          <a:xfrm>
            <a:off x="8916126" y="1066138"/>
            <a:ext cx="3187428" cy="4537519"/>
          </a:xfrm>
          <a:prstGeom prst="rect">
            <a:avLst/>
          </a:prstGeom>
        </p:spPr>
      </p:pic>
    </p:spTree>
    <p:extLst>
      <p:ext uri="{BB962C8B-B14F-4D97-AF65-F5344CB8AC3E}">
        <p14:creationId xmlns:p14="http://schemas.microsoft.com/office/powerpoint/2010/main" val="39479095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594101" y="1252082"/>
            <a:ext cx="11321635" cy="5100735"/>
          </a:xfrm>
        </p:spPr>
        <p:txBody>
          <a:bodyPr/>
          <a:lstStyle/>
          <a:p>
            <a:pPr>
              <a:lnSpc>
                <a:spcPct val="150000"/>
              </a:lnSpc>
            </a:pPr>
            <a:r>
              <a:rPr lang="en-US" dirty="0">
                <a:solidFill>
                  <a:schemeClr val="tx1"/>
                </a:solidFill>
              </a:rPr>
              <a:t>Windows PowerShell supports remote computing by using various technologies, including WMI, SQL WMI, RPC, SSH &amp; and WS-Management</a:t>
            </a:r>
          </a:p>
          <a:p>
            <a:r>
              <a:rPr lang="en-US" dirty="0">
                <a:solidFill>
                  <a:schemeClr val="tx1"/>
                </a:solidFill>
              </a:rPr>
              <a:t>Some commands require no remote configuration, including</a:t>
            </a:r>
          </a:p>
          <a:p>
            <a:pPr lvl="3"/>
            <a:r>
              <a:rPr lang="en-US" sz="2133" dirty="0">
                <a:solidFill>
                  <a:schemeClr val="tx1"/>
                </a:solidFill>
              </a:rPr>
              <a:t>Restart-Computer</a:t>
            </a:r>
          </a:p>
          <a:p>
            <a:pPr lvl="3"/>
            <a:r>
              <a:rPr lang="en-US" sz="2133" dirty="0">
                <a:solidFill>
                  <a:schemeClr val="tx1"/>
                </a:solidFill>
              </a:rPr>
              <a:t>Test-Connection</a:t>
            </a:r>
          </a:p>
          <a:p>
            <a:pPr lvl="3"/>
            <a:r>
              <a:rPr lang="en-US" sz="2133" dirty="0">
                <a:solidFill>
                  <a:schemeClr val="tx1"/>
                </a:solidFill>
              </a:rPr>
              <a:t>Get-</a:t>
            </a:r>
            <a:r>
              <a:rPr lang="en-US" sz="2133" dirty="0" err="1">
                <a:solidFill>
                  <a:schemeClr val="tx1"/>
                </a:solidFill>
              </a:rPr>
              <a:t>HotFix</a:t>
            </a:r>
            <a:endParaRPr lang="en-US" sz="2133" dirty="0">
              <a:solidFill>
                <a:schemeClr val="tx1"/>
              </a:solidFill>
            </a:endParaRPr>
          </a:p>
          <a:p>
            <a:pPr lvl="3"/>
            <a:r>
              <a:rPr lang="en-US" sz="2133" dirty="0">
                <a:solidFill>
                  <a:schemeClr val="tx1"/>
                </a:solidFill>
              </a:rPr>
              <a:t>Get-Process</a:t>
            </a:r>
          </a:p>
          <a:p>
            <a:pPr lvl="3"/>
            <a:r>
              <a:rPr lang="en-US" sz="2133" dirty="0">
                <a:solidFill>
                  <a:schemeClr val="tx1"/>
                </a:solidFill>
              </a:rPr>
              <a:t>Get-Service</a:t>
            </a:r>
          </a:p>
          <a:p>
            <a:pPr lvl="3"/>
            <a:r>
              <a:rPr lang="en-US" sz="2133" dirty="0">
                <a:solidFill>
                  <a:schemeClr val="tx1"/>
                </a:solidFill>
              </a:rPr>
              <a:t>Get-</a:t>
            </a:r>
            <a:r>
              <a:rPr lang="en-US" sz="2133" dirty="0" err="1">
                <a:solidFill>
                  <a:schemeClr val="tx1"/>
                </a:solidFill>
              </a:rPr>
              <a:t>WinEvent</a:t>
            </a:r>
            <a:endParaRPr lang="en-US" sz="2133" dirty="0">
              <a:solidFill>
                <a:schemeClr val="tx1"/>
              </a:solidFill>
            </a:endParaRPr>
          </a:p>
          <a:p>
            <a:r>
              <a:rPr lang="en-US" sz="2133" dirty="0">
                <a:solidFill>
                  <a:schemeClr val="tx1"/>
                </a:solidFill>
              </a:rPr>
              <a:t> </a:t>
            </a:r>
            <a:r>
              <a:rPr lang="en-US" dirty="0">
                <a:solidFill>
                  <a:schemeClr val="tx1"/>
                </a:solidFill>
              </a:rPr>
              <a:t>“Remoting” refers to commands that use WS-Management</a:t>
            </a:r>
          </a:p>
          <a:p>
            <a:pPr>
              <a:lnSpc>
                <a:spcPct val="150000"/>
              </a:lnSpc>
            </a:pPr>
            <a:endParaRPr lang="en-US" dirty="0"/>
          </a:p>
          <a:p>
            <a:pPr>
              <a:lnSpc>
                <a:spcPct val="150000"/>
              </a:lnSpc>
            </a:pPr>
            <a:endParaRPr lang="en-US" sz="2133" dirty="0"/>
          </a:p>
        </p:txBody>
      </p:sp>
      <p:sp>
        <p:nvSpPr>
          <p:cNvPr id="2" name="Title 1"/>
          <p:cNvSpPr>
            <a:spLocks noGrp="1"/>
          </p:cNvSpPr>
          <p:nvPr>
            <p:ph type="title"/>
          </p:nvPr>
        </p:nvSpPr>
        <p:spPr/>
        <p:txBody>
          <a:bodyPr/>
          <a:lstStyle/>
          <a:p>
            <a:r>
              <a:rPr lang="en-US" dirty="0"/>
              <a:t>PowerShell Remoting</a:t>
            </a:r>
          </a:p>
        </p:txBody>
      </p:sp>
    </p:spTree>
    <p:extLst>
      <p:ext uri="{BB962C8B-B14F-4D97-AF65-F5344CB8AC3E}">
        <p14:creationId xmlns:p14="http://schemas.microsoft.com/office/powerpoint/2010/main" val="53803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611030" y="1152838"/>
            <a:ext cx="11321635" cy="5100735"/>
          </a:xfrm>
        </p:spPr>
        <p:txBody>
          <a:bodyPr/>
          <a:lstStyle/>
          <a:p>
            <a:pPr>
              <a:lnSpc>
                <a:spcPct val="150000"/>
              </a:lnSpc>
            </a:pPr>
            <a:r>
              <a:rPr lang="en-US" sz="2266" dirty="0">
                <a:solidFill>
                  <a:schemeClr val="tx1"/>
                </a:solidFill>
              </a:rPr>
              <a:t>Microsoft’s recommended way to manage Windows</a:t>
            </a:r>
          </a:p>
          <a:p>
            <a:pPr>
              <a:lnSpc>
                <a:spcPct val="150000"/>
              </a:lnSpc>
            </a:pPr>
            <a:r>
              <a:rPr lang="en-US" sz="2266" dirty="0">
                <a:solidFill>
                  <a:schemeClr val="tx1"/>
                </a:solidFill>
              </a:rPr>
              <a:t>By default, only allows connections from members of the Administrators group</a:t>
            </a:r>
          </a:p>
          <a:p>
            <a:pPr>
              <a:lnSpc>
                <a:spcPct val="150000"/>
              </a:lnSpc>
            </a:pPr>
            <a:r>
              <a:rPr lang="en-US" sz="2266" dirty="0">
                <a:solidFill>
                  <a:schemeClr val="tx1"/>
                </a:solidFill>
              </a:rPr>
              <a:t>Single port 5985 or 5986</a:t>
            </a:r>
          </a:p>
          <a:p>
            <a:pPr>
              <a:lnSpc>
                <a:spcPct val="150000"/>
              </a:lnSpc>
            </a:pPr>
            <a:r>
              <a:rPr lang="en-US" sz="2266" dirty="0">
                <a:solidFill>
                  <a:schemeClr val="tx1"/>
                </a:solidFill>
              </a:rPr>
              <a:t>Uses the Web Services for Management (WS-Management) protocol</a:t>
            </a:r>
          </a:p>
          <a:p>
            <a:pPr lvl="2">
              <a:lnSpc>
                <a:spcPct val="150000"/>
              </a:lnSpc>
            </a:pPr>
            <a:r>
              <a:rPr lang="en-US" sz="2266" dirty="0">
                <a:solidFill>
                  <a:schemeClr val="tx1"/>
                </a:solidFill>
              </a:rPr>
              <a:t>Regardless of the transport protocol used (HTTP or HTTPS), PowerShell Remoting always encrypts all communication after initial authentication with a per-session AES-256 symmetric key</a:t>
            </a:r>
          </a:p>
          <a:p>
            <a:pPr lvl="2">
              <a:lnSpc>
                <a:spcPct val="150000"/>
              </a:lnSpc>
            </a:pPr>
            <a:r>
              <a:rPr lang="en-US" sz="2266" dirty="0">
                <a:solidFill>
                  <a:schemeClr val="tx1"/>
                </a:solidFill>
              </a:rPr>
              <a:t>Initial authentication is NTLM, Kerberos and Certificates so no credentials are ever exposed</a:t>
            </a:r>
          </a:p>
          <a:p>
            <a:pPr>
              <a:lnSpc>
                <a:spcPct val="150000"/>
              </a:lnSpc>
            </a:pPr>
            <a:endParaRPr lang="en-US" sz="2266" dirty="0"/>
          </a:p>
        </p:txBody>
      </p:sp>
      <p:sp>
        <p:nvSpPr>
          <p:cNvPr id="2" name="Title 1"/>
          <p:cNvSpPr>
            <a:spLocks noGrp="1"/>
          </p:cNvSpPr>
          <p:nvPr>
            <p:ph type="title"/>
          </p:nvPr>
        </p:nvSpPr>
        <p:spPr/>
        <p:txBody>
          <a:bodyPr/>
          <a:lstStyle/>
          <a:p>
            <a:r>
              <a:rPr lang="en-US" dirty="0"/>
              <a:t>PowerShell Remoting (WS-Management) </a:t>
            </a:r>
          </a:p>
        </p:txBody>
      </p:sp>
    </p:spTree>
    <p:extLst>
      <p:ext uri="{BB962C8B-B14F-4D97-AF65-F5344CB8AC3E}">
        <p14:creationId xmlns:p14="http://schemas.microsoft.com/office/powerpoint/2010/main" val="2563472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Remoting</a:t>
            </a:r>
          </a:p>
        </p:txBody>
      </p:sp>
      <p:pic>
        <p:nvPicPr>
          <p:cNvPr id="5" name="Picture 4">
            <a:extLst>
              <a:ext uri="{FF2B5EF4-FFF2-40B4-BE49-F238E27FC236}">
                <a16:creationId xmlns:a16="http://schemas.microsoft.com/office/drawing/2014/main" id="{4E5CC259-63CF-46B2-9274-CB74E021D966}"/>
              </a:ext>
            </a:extLst>
          </p:cNvPr>
          <p:cNvPicPr>
            <a:picLocks noChangeAspect="1"/>
          </p:cNvPicPr>
          <p:nvPr/>
        </p:nvPicPr>
        <p:blipFill>
          <a:blip r:embed="rId3"/>
          <a:stretch>
            <a:fillRect/>
          </a:stretch>
        </p:blipFill>
        <p:spPr>
          <a:xfrm>
            <a:off x="619612" y="2015074"/>
            <a:ext cx="10987110" cy="909871"/>
          </a:xfrm>
          <a:prstGeom prst="rect">
            <a:avLst/>
          </a:prstGeom>
        </p:spPr>
      </p:pic>
      <p:pic>
        <p:nvPicPr>
          <p:cNvPr id="6" name="Picture 5">
            <a:extLst>
              <a:ext uri="{FF2B5EF4-FFF2-40B4-BE49-F238E27FC236}">
                <a16:creationId xmlns:a16="http://schemas.microsoft.com/office/drawing/2014/main" id="{1E545C1D-D95C-43F9-8A90-4E8AA943F6AF}"/>
              </a:ext>
            </a:extLst>
          </p:cNvPr>
          <p:cNvPicPr>
            <a:picLocks noChangeAspect="1"/>
          </p:cNvPicPr>
          <p:nvPr/>
        </p:nvPicPr>
        <p:blipFill>
          <a:blip r:embed="rId4"/>
          <a:stretch>
            <a:fillRect/>
          </a:stretch>
        </p:blipFill>
        <p:spPr>
          <a:xfrm>
            <a:off x="628197" y="3933056"/>
            <a:ext cx="10969943" cy="1559788"/>
          </a:xfrm>
          <a:prstGeom prst="rect">
            <a:avLst/>
          </a:prstGeom>
        </p:spPr>
      </p:pic>
    </p:spTree>
    <p:extLst>
      <p:ext uri="{BB962C8B-B14F-4D97-AF65-F5344CB8AC3E}">
        <p14:creationId xmlns:p14="http://schemas.microsoft.com/office/powerpoint/2010/main" val="2173433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Remoting</a:t>
            </a:r>
          </a:p>
        </p:txBody>
      </p:sp>
      <p:sp>
        <p:nvSpPr>
          <p:cNvPr id="7" name="Content Placeholder 6"/>
          <p:cNvSpPr>
            <a:spLocks noGrp="1"/>
          </p:cNvSpPr>
          <p:nvPr>
            <p:ph sz="quarter" idx="4294967295"/>
          </p:nvPr>
        </p:nvSpPr>
        <p:spPr>
          <a:xfrm>
            <a:off x="623392" y="2204865"/>
            <a:ext cx="11322050" cy="3815829"/>
          </a:xfrm>
        </p:spPr>
        <p:txBody>
          <a:bodyPr/>
          <a:lstStyle/>
          <a:p>
            <a:pPr>
              <a:lnSpc>
                <a:spcPct val="150000"/>
              </a:lnSpc>
            </a:pPr>
            <a:r>
              <a:rPr lang="en-US" sz="3200" dirty="0"/>
              <a:t>Enable-</a:t>
            </a:r>
            <a:r>
              <a:rPr lang="en-US" sz="3200" dirty="0" err="1"/>
              <a:t>PSRemoting</a:t>
            </a:r>
            <a:endParaRPr lang="en-US" sz="3200" dirty="0"/>
          </a:p>
          <a:p>
            <a:pPr>
              <a:lnSpc>
                <a:spcPct val="150000"/>
              </a:lnSpc>
            </a:pPr>
            <a:r>
              <a:rPr lang="en-US" sz="3200" dirty="0" err="1"/>
              <a:t>winrm</a:t>
            </a:r>
            <a:r>
              <a:rPr lang="en-US" sz="3200" dirty="0"/>
              <a:t> </a:t>
            </a:r>
            <a:r>
              <a:rPr lang="en-US" sz="3200" dirty="0" err="1"/>
              <a:t>quickconfig</a:t>
            </a:r>
            <a:endParaRPr lang="en-US" sz="3200" dirty="0"/>
          </a:p>
          <a:p>
            <a:pPr>
              <a:lnSpc>
                <a:spcPct val="150000"/>
              </a:lnSpc>
            </a:pPr>
            <a:r>
              <a:rPr lang="en-US" sz="3200" dirty="0"/>
              <a:t>Via Group Policy Objects</a:t>
            </a:r>
          </a:p>
          <a:p>
            <a:pPr>
              <a:lnSpc>
                <a:spcPct val="150000"/>
              </a:lnSpc>
            </a:pPr>
            <a:endParaRPr lang="en-US" sz="2266" dirty="0"/>
          </a:p>
        </p:txBody>
      </p:sp>
      <p:pic>
        <p:nvPicPr>
          <p:cNvPr id="1026" name="Picture 2" descr="figure-i.jpg">
            <a:extLst>
              <a:ext uri="{FF2B5EF4-FFF2-40B4-BE49-F238E27FC236}">
                <a16:creationId xmlns:a16="http://schemas.microsoft.com/office/drawing/2014/main" id="{C00A8FD1-24C1-4D77-BEC8-9046F9CCF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0096" y="2180602"/>
            <a:ext cx="4254390" cy="4062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255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2069" y="614252"/>
            <a:ext cx="3347862" cy="490066"/>
          </a:xfrm>
        </p:spPr>
        <p:txBody>
          <a:bodyPr>
            <a:normAutofit fontScale="90000"/>
          </a:bodyPr>
          <a:lstStyle/>
          <a:p>
            <a:r>
              <a:rPr lang="en-US" dirty="0"/>
              <a:t>Remoting Setup</a:t>
            </a:r>
          </a:p>
        </p:txBody>
      </p:sp>
      <p:sp>
        <p:nvSpPr>
          <p:cNvPr id="7" name="Rectangle 6">
            <a:extLst>
              <a:ext uri="{FF2B5EF4-FFF2-40B4-BE49-F238E27FC236}">
                <a16:creationId xmlns:a16="http://schemas.microsoft.com/office/drawing/2014/main" id="{3F69A531-82B3-43FB-AADC-6190C0579F1A}"/>
              </a:ext>
            </a:extLst>
          </p:cNvPr>
          <p:cNvSpPr/>
          <p:nvPr/>
        </p:nvSpPr>
        <p:spPr>
          <a:xfrm>
            <a:off x="4353130" y="3052605"/>
            <a:ext cx="3485743" cy="584647"/>
          </a:xfrm>
          <a:prstGeom prst="rect">
            <a:avLst/>
          </a:prstGeom>
        </p:spPr>
        <p:txBody>
          <a:bodyPr wrap="square">
            <a:spAutoFit/>
          </a:bodyPr>
          <a:lstStyle/>
          <a:p>
            <a:r>
              <a:rPr lang="en-US" sz="3199" dirty="0">
                <a:solidFill>
                  <a:prstClr val="white"/>
                </a:solidFill>
                <a:latin typeface="Corbel"/>
              </a:rPr>
              <a:t>sqlps.io/remoting</a:t>
            </a:r>
          </a:p>
        </p:txBody>
      </p:sp>
    </p:spTree>
    <p:extLst>
      <p:ext uri="{BB962C8B-B14F-4D97-AF65-F5344CB8AC3E}">
        <p14:creationId xmlns:p14="http://schemas.microsoft.com/office/powerpoint/2010/main" val="1617459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3997" y="484545"/>
            <a:ext cx="4644006" cy="562074"/>
          </a:xfrm>
        </p:spPr>
        <p:txBody>
          <a:bodyPr/>
          <a:lstStyle/>
          <a:p>
            <a:r>
              <a:rPr lang="en-US" dirty="0"/>
              <a:t>PowerShell Security</a:t>
            </a:r>
          </a:p>
        </p:txBody>
      </p:sp>
      <p:pic>
        <p:nvPicPr>
          <p:cNvPr id="6" name="Picture 5">
            <a:extLst>
              <a:ext uri="{FF2B5EF4-FFF2-40B4-BE49-F238E27FC236}">
                <a16:creationId xmlns:a16="http://schemas.microsoft.com/office/drawing/2014/main" id="{8D915450-B634-496F-B1C4-3062C92F9F3B}"/>
              </a:ext>
            </a:extLst>
          </p:cNvPr>
          <p:cNvPicPr>
            <a:picLocks noChangeAspect="1"/>
          </p:cNvPicPr>
          <p:nvPr/>
        </p:nvPicPr>
        <p:blipFill>
          <a:blip r:embed="rId3"/>
          <a:stretch>
            <a:fillRect/>
          </a:stretch>
        </p:blipFill>
        <p:spPr>
          <a:xfrm>
            <a:off x="4655840" y="1835937"/>
            <a:ext cx="3187428" cy="4537519"/>
          </a:xfrm>
          <a:prstGeom prst="rect">
            <a:avLst/>
          </a:prstGeom>
        </p:spPr>
      </p:pic>
    </p:spTree>
    <p:extLst>
      <p:ext uri="{BB962C8B-B14F-4D97-AF65-F5344CB8AC3E}">
        <p14:creationId xmlns:p14="http://schemas.microsoft.com/office/powerpoint/2010/main" val="226095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6005" y="542244"/>
            <a:ext cx="4499990" cy="634082"/>
          </a:xfrm>
        </p:spPr>
        <p:txBody>
          <a:bodyPr/>
          <a:lstStyle/>
          <a:p>
            <a:r>
              <a:rPr lang="en-US" dirty="0"/>
              <a:t>PowerShell Security</a:t>
            </a:r>
          </a:p>
        </p:txBody>
      </p:sp>
      <p:sp>
        <p:nvSpPr>
          <p:cNvPr id="7" name="Rectangle 6">
            <a:extLst>
              <a:ext uri="{FF2B5EF4-FFF2-40B4-BE49-F238E27FC236}">
                <a16:creationId xmlns:a16="http://schemas.microsoft.com/office/drawing/2014/main" id="{3F69A531-82B3-43FB-AADC-6190C0579F1A}"/>
              </a:ext>
            </a:extLst>
          </p:cNvPr>
          <p:cNvSpPr/>
          <p:nvPr/>
        </p:nvSpPr>
        <p:spPr>
          <a:xfrm>
            <a:off x="4246024" y="3136677"/>
            <a:ext cx="3699952" cy="584647"/>
          </a:xfrm>
          <a:prstGeom prst="rect">
            <a:avLst/>
          </a:prstGeom>
        </p:spPr>
        <p:txBody>
          <a:bodyPr wrap="square">
            <a:spAutoFit/>
          </a:bodyPr>
          <a:lstStyle/>
          <a:p>
            <a:r>
              <a:rPr lang="en-US" sz="3199" dirty="0">
                <a:solidFill>
                  <a:srgbClr val="B2B2B2"/>
                </a:solidFill>
                <a:latin typeface="Corbel"/>
              </a:rPr>
              <a:t>“Secure by Design”</a:t>
            </a:r>
          </a:p>
        </p:txBody>
      </p:sp>
    </p:spTree>
    <p:extLst>
      <p:ext uri="{BB962C8B-B14F-4D97-AF65-F5344CB8AC3E}">
        <p14:creationId xmlns:p14="http://schemas.microsoft.com/office/powerpoint/2010/main" val="292157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4037" y="402768"/>
            <a:ext cx="3923926" cy="634082"/>
          </a:xfrm>
        </p:spPr>
        <p:txBody>
          <a:bodyPr/>
          <a:lstStyle/>
          <a:p>
            <a:r>
              <a:rPr lang="en-US" dirty="0"/>
              <a:t>FUD in the Media</a:t>
            </a:r>
          </a:p>
        </p:txBody>
      </p:sp>
      <p:pic>
        <p:nvPicPr>
          <p:cNvPr id="3" name="Picture 2">
            <a:hlinkClick r:id="rId3"/>
            <a:extLst>
              <a:ext uri="{FF2B5EF4-FFF2-40B4-BE49-F238E27FC236}">
                <a16:creationId xmlns:a16="http://schemas.microsoft.com/office/drawing/2014/main" id="{810FC640-4BFA-42C0-B23F-994218BD8314}"/>
              </a:ext>
            </a:extLst>
          </p:cNvPr>
          <p:cNvPicPr>
            <a:picLocks noChangeAspect="1"/>
          </p:cNvPicPr>
          <p:nvPr/>
        </p:nvPicPr>
        <p:blipFill>
          <a:blip r:embed="rId4"/>
          <a:stretch>
            <a:fillRect/>
          </a:stretch>
        </p:blipFill>
        <p:spPr>
          <a:xfrm>
            <a:off x="2594954" y="1988840"/>
            <a:ext cx="7002093" cy="4466392"/>
          </a:xfrm>
          <a:prstGeom prst="rect">
            <a:avLst/>
          </a:prstGeom>
        </p:spPr>
      </p:pic>
      <p:sp>
        <p:nvSpPr>
          <p:cNvPr id="4" name="Rectangle 3">
            <a:extLst>
              <a:ext uri="{FF2B5EF4-FFF2-40B4-BE49-F238E27FC236}">
                <a16:creationId xmlns:a16="http://schemas.microsoft.com/office/drawing/2014/main" id="{FA5CB169-08C4-428F-A636-557E8558FA39}"/>
              </a:ext>
            </a:extLst>
          </p:cNvPr>
          <p:cNvSpPr/>
          <p:nvPr/>
        </p:nvSpPr>
        <p:spPr>
          <a:xfrm>
            <a:off x="9984432" y="4797152"/>
            <a:ext cx="2297424" cy="1938544"/>
          </a:xfrm>
          <a:prstGeom prst="rect">
            <a:avLst/>
          </a:prstGeom>
        </p:spPr>
        <p:txBody>
          <a:bodyPr wrap="none">
            <a:spAutoFit/>
          </a:bodyPr>
          <a:lstStyle/>
          <a:p>
            <a:r>
              <a:rPr lang="en-US" sz="11997" dirty="0">
                <a:solidFill>
                  <a:srgbClr val="B2B2B2"/>
                </a:solidFill>
                <a:latin typeface="Corbel"/>
              </a:rPr>
              <a:t>🙄</a:t>
            </a:r>
          </a:p>
        </p:txBody>
      </p:sp>
    </p:spTree>
    <p:extLst>
      <p:ext uri="{BB962C8B-B14F-4D97-AF65-F5344CB8AC3E}">
        <p14:creationId xmlns:p14="http://schemas.microsoft.com/office/powerpoint/2010/main" val="2846350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p:cNvSpPr>
            <a:spLocks noGrp="1"/>
          </p:cNvSpPr>
          <p:nvPr>
            <p:ph type="title"/>
          </p:nvPr>
        </p:nvSpPr>
        <p:spPr>
          <a:xfrm>
            <a:off x="1530940" y="3510564"/>
            <a:ext cx="4047610" cy="627740"/>
          </a:xfrm>
        </p:spPr>
        <p:txBody>
          <a:bodyPr>
            <a:normAutofit fontScale="90000"/>
          </a:bodyPr>
          <a:lstStyle/>
          <a:p>
            <a:pPr defTabSz="1218866">
              <a:spcBef>
                <a:spcPts val="0"/>
              </a:spcBef>
              <a:defRPr/>
            </a:pPr>
            <a:r>
              <a:rPr lang="en-US" kern="0" dirty="0">
                <a:solidFill>
                  <a:srgbClr val="101820"/>
                </a:solidFill>
                <a:latin typeface="Segoe UI Light"/>
                <a:cs typeface="Segoe UI Light"/>
                <a:sym typeface="Segoe UI Light"/>
              </a:rPr>
              <a:t>Rob Sewell</a:t>
            </a:r>
          </a:p>
        </p:txBody>
      </p:sp>
      <p:sp>
        <p:nvSpPr>
          <p:cNvPr id="48" name="Text Placeholder 149">
            <a:extLst>
              <a:ext uri="{FF2B5EF4-FFF2-40B4-BE49-F238E27FC236}">
                <a16:creationId xmlns:a16="http://schemas.microsoft.com/office/drawing/2014/main" id="{69649EF9-CD5A-4A0F-9D73-E686FD07C226}"/>
              </a:ext>
            </a:extLst>
          </p:cNvPr>
          <p:cNvSpPr>
            <a:spLocks noGrp="1"/>
          </p:cNvSpPr>
          <p:nvPr>
            <p:ph type="body" sz="quarter" idx="11"/>
          </p:nvPr>
        </p:nvSpPr>
        <p:spPr/>
        <p:txBody>
          <a:bodyPr>
            <a:normAutofit/>
          </a:bodyPr>
          <a:lstStyle/>
          <a:p>
            <a:r>
              <a:rPr lang="en-US" dirty="0" err="1"/>
              <a:t>Beinng</a:t>
            </a:r>
            <a:r>
              <a:rPr lang="en-US" dirty="0"/>
              <a:t> Awesome</a:t>
            </a:r>
          </a:p>
        </p:txBody>
      </p:sp>
      <p:sp>
        <p:nvSpPr>
          <p:cNvPr id="49" name="Text Placeholder 151">
            <a:extLst>
              <a:ext uri="{FF2B5EF4-FFF2-40B4-BE49-F238E27FC236}">
                <a16:creationId xmlns:a16="http://schemas.microsoft.com/office/drawing/2014/main" id="{4E124A15-69FE-4474-AA56-27BA21B2E278}"/>
              </a:ext>
            </a:extLst>
          </p:cNvPr>
          <p:cNvSpPr>
            <a:spLocks noGrp="1"/>
          </p:cNvSpPr>
          <p:nvPr>
            <p:ph type="body" sz="quarter" idx="13"/>
          </p:nvPr>
        </p:nvSpPr>
        <p:spPr/>
        <p:txBody>
          <a:bodyPr/>
          <a:lstStyle/>
          <a:p>
            <a:pPr>
              <a:lnSpc>
                <a:spcPct val="120000"/>
              </a:lnSpc>
            </a:pPr>
            <a:r>
              <a:rPr lang="en-US" dirty="0"/>
              <a:t>Drew is Awesome</a:t>
            </a:r>
          </a:p>
        </p:txBody>
      </p:sp>
      <p:sp>
        <p:nvSpPr>
          <p:cNvPr id="50" name="Text Placeholder 152">
            <a:extLst>
              <a:ext uri="{FF2B5EF4-FFF2-40B4-BE49-F238E27FC236}">
                <a16:creationId xmlns:a16="http://schemas.microsoft.com/office/drawing/2014/main" id="{F993830F-3BC7-48C6-8B7C-539EF9FB7F74}"/>
              </a:ext>
            </a:extLst>
          </p:cNvPr>
          <p:cNvSpPr>
            <a:spLocks noGrp="1"/>
          </p:cNvSpPr>
          <p:nvPr>
            <p:ph type="body" sz="quarter" idx="14"/>
          </p:nvPr>
        </p:nvSpPr>
        <p:spPr>
          <a:xfrm>
            <a:off x="7962053" y="2886767"/>
            <a:ext cx="3777543" cy="358355"/>
          </a:xfrm>
        </p:spPr>
        <p:txBody>
          <a:bodyPr>
            <a:normAutofit/>
          </a:bodyPr>
          <a:lstStyle/>
          <a:p>
            <a:r>
              <a:rPr lang="en-US" dirty="0"/>
              <a:t>Speaker and Organizer</a:t>
            </a:r>
          </a:p>
        </p:txBody>
      </p:sp>
      <p:sp>
        <p:nvSpPr>
          <p:cNvPr id="51" name="Text Placeholder 153">
            <a:extLst>
              <a:ext uri="{FF2B5EF4-FFF2-40B4-BE49-F238E27FC236}">
                <a16:creationId xmlns:a16="http://schemas.microsoft.com/office/drawing/2014/main" id="{54B18928-E420-4440-ADE7-22DC7E053B39}"/>
              </a:ext>
            </a:extLst>
          </p:cNvPr>
          <p:cNvSpPr>
            <a:spLocks noGrp="1"/>
          </p:cNvSpPr>
          <p:nvPr>
            <p:ph type="body" sz="quarter" idx="15"/>
          </p:nvPr>
        </p:nvSpPr>
        <p:spPr>
          <a:xfrm>
            <a:off x="7962053" y="3245752"/>
            <a:ext cx="3777543" cy="855492"/>
          </a:xfrm>
        </p:spPr>
        <p:txBody>
          <a:bodyPr/>
          <a:lstStyle/>
          <a:p>
            <a:pPr>
              <a:lnSpc>
                <a:spcPct val="120000"/>
              </a:lnSpc>
            </a:pPr>
            <a:r>
              <a:rPr lang="en-US" dirty="0"/>
              <a:t>Being Awesome</a:t>
            </a:r>
          </a:p>
        </p:txBody>
      </p:sp>
      <p:sp>
        <p:nvSpPr>
          <p:cNvPr id="52" name="Text Placeholder 154">
            <a:extLst>
              <a:ext uri="{FF2B5EF4-FFF2-40B4-BE49-F238E27FC236}">
                <a16:creationId xmlns:a16="http://schemas.microsoft.com/office/drawing/2014/main" id="{E20C1538-9956-4391-BB59-375F2BEF4189}"/>
              </a:ext>
            </a:extLst>
          </p:cNvPr>
          <p:cNvSpPr>
            <a:spLocks noGrp="1"/>
          </p:cNvSpPr>
          <p:nvPr>
            <p:ph type="body" sz="quarter" idx="16"/>
          </p:nvPr>
        </p:nvSpPr>
        <p:spPr/>
        <p:txBody>
          <a:bodyPr>
            <a:normAutofit/>
          </a:bodyPr>
          <a:lstStyle/>
          <a:p>
            <a:r>
              <a:rPr lang="en-US" dirty="0"/>
              <a:t>Awesome Things</a:t>
            </a:r>
          </a:p>
        </p:txBody>
      </p:sp>
      <p:sp>
        <p:nvSpPr>
          <p:cNvPr id="53" name="Text Placeholder 155">
            <a:extLst>
              <a:ext uri="{FF2B5EF4-FFF2-40B4-BE49-F238E27FC236}">
                <a16:creationId xmlns:a16="http://schemas.microsoft.com/office/drawing/2014/main" id="{AE3817A4-6B05-4508-AB5D-98A2F46E6AEE}"/>
              </a:ext>
            </a:extLst>
          </p:cNvPr>
          <p:cNvSpPr>
            <a:spLocks noGrp="1"/>
          </p:cNvSpPr>
          <p:nvPr>
            <p:ph type="body" sz="quarter" idx="17"/>
          </p:nvPr>
        </p:nvSpPr>
        <p:spPr>
          <a:xfrm>
            <a:off x="7962053" y="4973138"/>
            <a:ext cx="3777543" cy="792478"/>
          </a:xfrm>
        </p:spPr>
        <p:txBody>
          <a:bodyPr/>
          <a:lstStyle/>
          <a:p>
            <a:pPr>
              <a:lnSpc>
                <a:spcPct val="120000"/>
              </a:lnSpc>
            </a:pPr>
            <a:r>
              <a:rPr lang="en-US" dirty="0"/>
              <a:t>Just Awesome</a:t>
            </a:r>
          </a:p>
        </p:txBody>
      </p:sp>
      <p:grpSp>
        <p:nvGrpSpPr>
          <p:cNvPr id="91" name="Group 90"/>
          <p:cNvGrpSpPr/>
          <p:nvPr/>
        </p:nvGrpSpPr>
        <p:grpSpPr>
          <a:xfrm>
            <a:off x="4132818" y="5133331"/>
            <a:ext cx="306054" cy="306054"/>
            <a:chOff x="5748554" y="5146675"/>
            <a:chExt cx="353832" cy="353832"/>
          </a:xfrm>
        </p:grpSpPr>
        <p:sp>
          <p:nvSpPr>
            <p:cNvPr id="92" name="Freeform 383"/>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sz="2399">
                <a:solidFill>
                  <a:prstClr val="white"/>
                </a:solidFill>
                <a:latin typeface="Corbel"/>
              </a:endParaRPr>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prstClr val="white"/>
                </a:solidFill>
                <a:latin typeface="Corbel"/>
              </a:endParaRPr>
            </a:p>
          </p:txBody>
        </p:sp>
      </p:grpSp>
      <p:sp>
        <p:nvSpPr>
          <p:cNvPr id="31" name="Title 1">
            <a:extLst>
              <a:ext uri="{FF2B5EF4-FFF2-40B4-BE49-F238E27FC236}">
                <a16:creationId xmlns:a16="http://schemas.microsoft.com/office/drawing/2014/main" id="{A9544322-6EAC-4A53-9A46-3EBF30A1C0F0}"/>
              </a:ext>
            </a:extLst>
          </p:cNvPr>
          <p:cNvSpPr txBox="1">
            <a:spLocks/>
          </p:cNvSpPr>
          <p:nvPr/>
        </p:nvSpPr>
        <p:spPr>
          <a:xfrm>
            <a:off x="-21526" y="116632"/>
            <a:ext cx="6859785" cy="102076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266" kern="1200">
                <a:solidFill>
                  <a:schemeClr val="tx1"/>
                </a:solidFill>
                <a:latin typeface="+mj-lt"/>
                <a:ea typeface="+mj-ea"/>
                <a:cs typeface="+mj-cs"/>
              </a:defRPr>
            </a:lvl1pPr>
          </a:lstStyle>
          <a:p>
            <a:r>
              <a:rPr lang="de-DE" sz="4051" b="1" i="1" dirty="0">
                <a:solidFill>
                  <a:srgbClr val="00B050"/>
                </a:solidFill>
                <a:latin typeface="AppleStorm" panose="02000603000000000000" pitchFamily="50" charset="0"/>
              </a:rPr>
              <a:t>Drew </a:t>
            </a:r>
            <a:r>
              <a:rPr lang="de-DE" sz="4051" b="1" i="1" strike="dblStrike" dirty="0">
                <a:solidFill>
                  <a:srgbClr val="00B050"/>
                </a:solidFill>
                <a:latin typeface="AppleStorm" panose="02000603000000000000" pitchFamily="50" charset="0"/>
              </a:rPr>
              <a:t>Ferguellieielllliei</a:t>
            </a:r>
            <a:endParaRPr lang="en-US" b="1" i="1" strike="dblStrike" dirty="0">
              <a:solidFill>
                <a:srgbClr val="00B0F0"/>
              </a:solidFill>
              <a:latin typeface="AppleStorm" panose="02000603000000000000" pitchFamily="50" charset="0"/>
            </a:endParaRPr>
          </a:p>
        </p:txBody>
      </p:sp>
      <p:grpSp>
        <p:nvGrpSpPr>
          <p:cNvPr id="32" name="Group 31">
            <a:extLst>
              <a:ext uri="{FF2B5EF4-FFF2-40B4-BE49-F238E27FC236}">
                <a16:creationId xmlns:a16="http://schemas.microsoft.com/office/drawing/2014/main" id="{EF54609C-4AA4-490E-A9C4-C8760AD51DD0}"/>
              </a:ext>
            </a:extLst>
          </p:cNvPr>
          <p:cNvGrpSpPr/>
          <p:nvPr/>
        </p:nvGrpSpPr>
        <p:grpSpPr>
          <a:xfrm>
            <a:off x="350859" y="2160370"/>
            <a:ext cx="3267330" cy="759044"/>
            <a:chOff x="104209" y="5480224"/>
            <a:chExt cx="2010651" cy="485775"/>
          </a:xfrm>
        </p:grpSpPr>
        <p:pic>
          <p:nvPicPr>
            <p:cNvPr id="33" name="Picture 3" descr="twitter.png">
              <a:extLst>
                <a:ext uri="{FF2B5EF4-FFF2-40B4-BE49-F238E27FC236}">
                  <a16:creationId xmlns:a16="http://schemas.microsoft.com/office/drawing/2014/main" id="{372835F1-B85E-451D-A5B0-0B8AB6CCF21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209" y="5480224"/>
              <a:ext cx="485775" cy="485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4" name="Rectangle 6">
              <a:extLst>
                <a:ext uri="{FF2B5EF4-FFF2-40B4-BE49-F238E27FC236}">
                  <a16:creationId xmlns:a16="http://schemas.microsoft.com/office/drawing/2014/main" id="{BB84E2B0-7DB9-44E5-8B32-B8E39527EE46}"/>
                </a:ext>
              </a:extLst>
            </p:cNvPr>
            <p:cNvSpPr>
              <a:spLocks noChangeArrowheads="1"/>
            </p:cNvSpPr>
            <p:nvPr/>
          </p:nvSpPr>
          <p:spPr bwMode="auto">
            <a:xfrm>
              <a:off x="324613" y="5556912"/>
              <a:ext cx="1790247" cy="2908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1">
                <a:lnSpc>
                  <a:spcPct val="120000"/>
                </a:lnSpc>
                <a:spcBef>
                  <a:spcPts val="1125"/>
                </a:spcBef>
              </a:pPr>
              <a:r>
                <a:rPr lang="en-GB" sz="2101" dirty="0">
                  <a:solidFill>
                    <a:prstClr val="white"/>
                  </a:solidFill>
                  <a:latin typeface="Corbel"/>
                </a:rPr>
                <a:t> @</a:t>
              </a:r>
              <a:r>
                <a:rPr lang="en-GB" sz="2101" dirty="0" err="1">
                  <a:solidFill>
                    <a:prstClr val="white"/>
                  </a:solidFill>
                  <a:latin typeface="Corbel"/>
                </a:rPr>
                <a:t>PittFurg</a:t>
              </a:r>
              <a:endParaRPr lang="en-GB" sz="2101" dirty="0">
                <a:solidFill>
                  <a:prstClr val="white"/>
                </a:solidFill>
                <a:latin typeface="Corbel"/>
              </a:endParaRPr>
            </a:p>
          </p:txBody>
        </p:sp>
      </p:grpSp>
      <p:grpSp>
        <p:nvGrpSpPr>
          <p:cNvPr id="35" name="Group 34">
            <a:extLst>
              <a:ext uri="{FF2B5EF4-FFF2-40B4-BE49-F238E27FC236}">
                <a16:creationId xmlns:a16="http://schemas.microsoft.com/office/drawing/2014/main" id="{04439052-205F-407A-8857-3A29259E7E56}"/>
              </a:ext>
            </a:extLst>
          </p:cNvPr>
          <p:cNvGrpSpPr/>
          <p:nvPr/>
        </p:nvGrpSpPr>
        <p:grpSpPr>
          <a:xfrm>
            <a:off x="3935761" y="2130185"/>
            <a:ext cx="3421381" cy="718152"/>
            <a:chOff x="1978579" y="5487854"/>
            <a:chExt cx="1720096" cy="485775"/>
          </a:xfrm>
        </p:grpSpPr>
        <p:sp>
          <p:nvSpPr>
            <p:cNvPr id="36" name="Rectangle 12">
              <a:extLst>
                <a:ext uri="{FF2B5EF4-FFF2-40B4-BE49-F238E27FC236}">
                  <a16:creationId xmlns:a16="http://schemas.microsoft.com/office/drawing/2014/main" id="{DF69E65A-ADE8-415E-8D09-83A8B98D1EAC}"/>
                </a:ext>
              </a:extLst>
            </p:cNvPr>
            <p:cNvSpPr>
              <a:spLocks noChangeArrowheads="1"/>
            </p:cNvSpPr>
            <p:nvPr/>
          </p:nvSpPr>
          <p:spPr bwMode="auto">
            <a:xfrm>
              <a:off x="2266371" y="5544991"/>
              <a:ext cx="1432304" cy="3423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1">
                <a:lnSpc>
                  <a:spcPct val="120000"/>
                </a:lnSpc>
                <a:spcBef>
                  <a:spcPts val="1125"/>
                </a:spcBef>
              </a:pPr>
              <a:r>
                <a:rPr lang="en-GB" sz="2401" u="sng" dirty="0" err="1">
                  <a:solidFill>
                    <a:prstClr val="white"/>
                  </a:solidFill>
                  <a:hlinkClick r:id="rId4"/>
                </a:rPr>
                <a:t>pittfurg</a:t>
              </a:r>
              <a:endParaRPr lang="en-CA" sz="2401" dirty="0">
                <a:solidFill>
                  <a:prstClr val="white"/>
                </a:solidFill>
                <a:latin typeface="Corbel"/>
                <a:cs typeface="Proxima Nova Light" charset="0"/>
              </a:endParaRPr>
            </a:p>
          </p:txBody>
        </p:sp>
        <p:pic>
          <p:nvPicPr>
            <p:cNvPr id="37" name="Picture 36" descr="linkedin.png">
              <a:extLst>
                <a:ext uri="{FF2B5EF4-FFF2-40B4-BE49-F238E27FC236}">
                  <a16:creationId xmlns:a16="http://schemas.microsoft.com/office/drawing/2014/main" id="{90924BFB-F322-4A24-9E26-797BCA63B39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78579" y="5487854"/>
              <a:ext cx="451302" cy="485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8" name="Group 37">
            <a:extLst>
              <a:ext uri="{FF2B5EF4-FFF2-40B4-BE49-F238E27FC236}">
                <a16:creationId xmlns:a16="http://schemas.microsoft.com/office/drawing/2014/main" id="{07D4094E-4089-4EA1-AA5A-5B99CCB7A18E}"/>
              </a:ext>
            </a:extLst>
          </p:cNvPr>
          <p:cNvGrpSpPr/>
          <p:nvPr/>
        </p:nvGrpSpPr>
        <p:grpSpPr>
          <a:xfrm>
            <a:off x="2019950" y="3510564"/>
            <a:ext cx="3452909" cy="873145"/>
            <a:chOff x="6646631" y="5472586"/>
            <a:chExt cx="1753382" cy="533561"/>
          </a:xfrm>
        </p:grpSpPr>
        <p:pic>
          <p:nvPicPr>
            <p:cNvPr id="39" name="Picture 38">
              <a:extLst>
                <a:ext uri="{FF2B5EF4-FFF2-40B4-BE49-F238E27FC236}">
                  <a16:creationId xmlns:a16="http://schemas.microsoft.com/office/drawing/2014/main" id="{70167D04-ED1A-4557-8233-72624102A82E}"/>
                </a:ext>
              </a:extLst>
            </p:cNvPr>
            <p:cNvPicPr>
              <a:picLocks noChangeAspect="1"/>
            </p:cNvPicPr>
            <p:nvPr/>
          </p:nvPicPr>
          <p:blipFill>
            <a:blip r:embed="rId6"/>
            <a:stretch>
              <a:fillRect/>
            </a:stretch>
          </p:blipFill>
          <p:spPr>
            <a:xfrm>
              <a:off x="6646631" y="5472586"/>
              <a:ext cx="448737" cy="533561"/>
            </a:xfrm>
            <a:prstGeom prst="rect">
              <a:avLst/>
            </a:prstGeom>
          </p:spPr>
        </p:pic>
        <p:sp>
          <p:nvSpPr>
            <p:cNvPr id="40" name="TextBox 39">
              <a:extLst>
                <a:ext uri="{FF2B5EF4-FFF2-40B4-BE49-F238E27FC236}">
                  <a16:creationId xmlns:a16="http://schemas.microsoft.com/office/drawing/2014/main" id="{BFCF068B-93B6-4879-A718-8265978E1B7D}"/>
                </a:ext>
              </a:extLst>
            </p:cNvPr>
            <p:cNvSpPr txBox="1"/>
            <p:nvPr/>
          </p:nvSpPr>
          <p:spPr>
            <a:xfrm>
              <a:off x="6935774" y="5598709"/>
              <a:ext cx="1464239" cy="197479"/>
            </a:xfrm>
            <a:prstGeom prst="rect">
              <a:avLst/>
            </a:prstGeom>
            <a:noFill/>
          </p:spPr>
          <p:txBody>
            <a:bodyPr wrap="square" rtlCol="0">
              <a:spAutoFit/>
            </a:bodyPr>
            <a:lstStyle/>
            <a:p>
              <a:pPr lvl="1"/>
              <a:r>
                <a:rPr lang="en-GB" sz="1500" dirty="0">
                  <a:solidFill>
                    <a:prstClr val="white"/>
                  </a:solidFill>
                  <a:latin typeface="Corbel"/>
                </a:rPr>
                <a:t>port1433.com</a:t>
              </a:r>
              <a:endParaRPr lang="en-US" sz="1500" dirty="0">
                <a:solidFill>
                  <a:prstClr val="white"/>
                </a:solidFill>
                <a:latin typeface="Corbel"/>
              </a:endParaRPr>
            </a:p>
          </p:txBody>
        </p:sp>
      </p:grpSp>
      <p:pic>
        <p:nvPicPr>
          <p:cNvPr id="41" name="Picture 2" descr="https://encrypted-tbn0.gstatic.com/images?q=tbn:ANd9GcR_obGyBUe2x2bZhqVCSYxAnZdSu0aU86aCSQa_r4EmNrmah7EuNJgLkQ">
            <a:extLst>
              <a:ext uri="{FF2B5EF4-FFF2-40B4-BE49-F238E27FC236}">
                <a16:creationId xmlns:a16="http://schemas.microsoft.com/office/drawing/2014/main" id="{56FB7919-2BDE-4AA9-9E33-7638F946452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11291" y="5343061"/>
            <a:ext cx="644221" cy="644221"/>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A9125703-6D21-4B6C-AE1F-95B28356A902}"/>
              </a:ext>
            </a:extLst>
          </p:cNvPr>
          <p:cNvSpPr txBox="1"/>
          <p:nvPr/>
        </p:nvSpPr>
        <p:spPr>
          <a:xfrm>
            <a:off x="778114" y="5437160"/>
            <a:ext cx="3014238" cy="323165"/>
          </a:xfrm>
          <a:prstGeom prst="rect">
            <a:avLst/>
          </a:prstGeom>
          <a:noFill/>
        </p:spPr>
        <p:txBody>
          <a:bodyPr wrap="square" rtlCol="0">
            <a:spAutoFit/>
          </a:bodyPr>
          <a:lstStyle/>
          <a:p>
            <a:pPr lvl="1"/>
            <a:r>
              <a:rPr lang="en-US" sz="1500" dirty="0">
                <a:solidFill>
                  <a:prstClr val="white"/>
                </a:solidFill>
                <a:latin typeface="Corbel"/>
              </a:rPr>
              <a:t>   </a:t>
            </a:r>
          </a:p>
        </p:txBody>
      </p:sp>
    </p:spTree>
    <p:extLst>
      <p:ext uri="{BB962C8B-B14F-4D97-AF65-F5344CB8AC3E}">
        <p14:creationId xmlns:p14="http://schemas.microsoft.com/office/powerpoint/2010/main" val="3798120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0041" y="385093"/>
            <a:ext cx="3851918" cy="634082"/>
          </a:xfrm>
        </p:spPr>
        <p:txBody>
          <a:bodyPr/>
          <a:lstStyle/>
          <a:p>
            <a:r>
              <a:rPr lang="en-US" dirty="0"/>
              <a:t>FUD in the Media</a:t>
            </a:r>
          </a:p>
        </p:txBody>
      </p:sp>
      <p:sp>
        <p:nvSpPr>
          <p:cNvPr id="8" name="Content Placeholder 7">
            <a:extLst>
              <a:ext uri="{FF2B5EF4-FFF2-40B4-BE49-F238E27FC236}">
                <a16:creationId xmlns:a16="http://schemas.microsoft.com/office/drawing/2014/main" id="{DCB091B2-9C07-43F5-B826-7831B0C19022}"/>
              </a:ext>
            </a:extLst>
          </p:cNvPr>
          <p:cNvSpPr>
            <a:spLocks noGrp="1"/>
          </p:cNvSpPr>
          <p:nvPr>
            <p:ph sz="quarter" idx="4294967295"/>
          </p:nvPr>
        </p:nvSpPr>
        <p:spPr>
          <a:xfrm>
            <a:off x="983432" y="1844824"/>
            <a:ext cx="10873208" cy="4320480"/>
          </a:xfrm>
        </p:spPr>
        <p:txBody>
          <a:bodyPr>
            <a:noAutofit/>
          </a:bodyPr>
          <a:lstStyle/>
          <a:p>
            <a:pPr marL="0" indent="0">
              <a:lnSpc>
                <a:spcPct val="150000"/>
              </a:lnSpc>
              <a:buNone/>
            </a:pPr>
            <a:r>
              <a:rPr lang="en-US" sz="2800" dirty="0"/>
              <a:t>“AV, they love to talk about </a:t>
            </a:r>
            <a:r>
              <a:rPr lang="en-US" sz="2800" dirty="0" err="1"/>
              <a:t>ransomeware</a:t>
            </a:r>
            <a:r>
              <a:rPr lang="en-US" sz="2800" dirty="0"/>
              <a:t> attacks that use PowerShell, and the reason they do this is because they literally can’t keep up with the plain old stuff like exes. But they also do this because we as a community encourage it. We blog it, we tweet about it, we talk about it. And the next thing you hear is that there’s a PowerShell problem. They don’t seem to ask how to solve their C++ problem or their darn x64 problem.”  ~ </a:t>
            </a:r>
            <a:r>
              <a:rPr lang="en-US" sz="2800" dirty="0">
                <a:hlinkClick r:id="rId3"/>
              </a:rPr>
              <a:t>Lee Holmes, </a:t>
            </a:r>
            <a:r>
              <a:rPr lang="en-US" sz="2800" dirty="0" err="1">
                <a:hlinkClick r:id="rId3"/>
              </a:rPr>
              <a:t>DerbyCon</a:t>
            </a:r>
            <a:r>
              <a:rPr lang="en-US" sz="2800" dirty="0">
                <a:hlinkClick r:id="rId3"/>
              </a:rPr>
              <a:t> 2016 Keynote</a:t>
            </a:r>
            <a:endParaRPr lang="en-US" sz="2800" dirty="0"/>
          </a:p>
        </p:txBody>
      </p:sp>
    </p:spTree>
    <p:extLst>
      <p:ext uri="{BB962C8B-B14F-4D97-AF65-F5344CB8AC3E}">
        <p14:creationId xmlns:p14="http://schemas.microsoft.com/office/powerpoint/2010/main" val="1623986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2149" y="404664"/>
            <a:ext cx="1907702" cy="562074"/>
          </a:xfrm>
        </p:spPr>
        <p:txBody>
          <a:bodyPr/>
          <a:lstStyle/>
          <a:p>
            <a:r>
              <a:rPr lang="en-US" dirty="0"/>
              <a:t>Context</a:t>
            </a:r>
          </a:p>
        </p:txBody>
      </p:sp>
      <p:sp>
        <p:nvSpPr>
          <p:cNvPr id="7" name="Content Placeholder 6"/>
          <p:cNvSpPr>
            <a:spLocks noGrp="1"/>
          </p:cNvSpPr>
          <p:nvPr>
            <p:ph sz="quarter" idx="4294967295"/>
          </p:nvPr>
        </p:nvSpPr>
        <p:spPr>
          <a:xfrm>
            <a:off x="479376" y="1700808"/>
            <a:ext cx="11322050" cy="4929906"/>
          </a:xfrm>
        </p:spPr>
        <p:txBody>
          <a:bodyPr>
            <a:normAutofit fontScale="92500" lnSpcReduction="20000"/>
          </a:bodyPr>
          <a:lstStyle/>
          <a:p>
            <a:pPr marL="0" indent="0">
              <a:lnSpc>
                <a:spcPct val="150000"/>
              </a:lnSpc>
              <a:buNone/>
            </a:pPr>
            <a:r>
              <a:rPr lang="en-US" sz="3500" dirty="0"/>
              <a:t>”When security researchers leverage PowerShell, it is always in a </a:t>
            </a:r>
            <a:r>
              <a:rPr lang="en-US" sz="3500" b="1" dirty="0">
                <a:solidFill>
                  <a:srgbClr val="FF0000"/>
                </a:solidFill>
              </a:rPr>
              <a:t>post-compromise</a:t>
            </a:r>
            <a:r>
              <a:rPr lang="en-US" sz="3500" dirty="0"/>
              <a:t> context. They have compromised a machine through </a:t>
            </a:r>
            <a:r>
              <a:rPr lang="en-US" sz="3500" dirty="0">
                <a:solidFill>
                  <a:srgbClr val="FF0000"/>
                </a:solidFill>
              </a:rPr>
              <a:t>some other avenue </a:t>
            </a:r>
            <a:r>
              <a:rPr lang="en-US" sz="3500" dirty="0"/>
              <a:t>(phishing, SQL injection, etc.), and ultimately have the choice of any number of tools on the system. They were able to accomplish their goals </a:t>
            </a:r>
            <a:r>
              <a:rPr lang="en-US" sz="3500" dirty="0">
                <a:solidFill>
                  <a:srgbClr val="FF0000"/>
                </a:solidFill>
              </a:rPr>
              <a:t>before PowerShell</a:t>
            </a:r>
            <a:r>
              <a:rPr lang="en-US" sz="3500" dirty="0"/>
              <a:t>, and will be able to accomplish their goals </a:t>
            </a:r>
            <a:r>
              <a:rPr lang="en-US" sz="3500" dirty="0">
                <a:solidFill>
                  <a:srgbClr val="FF0000"/>
                </a:solidFill>
              </a:rPr>
              <a:t>without PowerShell</a:t>
            </a:r>
            <a:r>
              <a:rPr lang="en-US" sz="3500" dirty="0"/>
              <a:t>.” </a:t>
            </a:r>
          </a:p>
          <a:p>
            <a:pPr marL="0" indent="0" algn="r">
              <a:lnSpc>
                <a:spcPct val="150000"/>
              </a:lnSpc>
              <a:buNone/>
            </a:pPr>
            <a:r>
              <a:rPr lang="en-US" sz="3500" dirty="0">
                <a:hlinkClick r:id="rId3"/>
              </a:rPr>
              <a:t>~ Lee Holmes, Principal Security Architect</a:t>
            </a:r>
            <a:endParaRPr lang="en-US" sz="3500" dirty="0"/>
          </a:p>
          <a:p>
            <a:pPr marL="0" indent="0">
              <a:lnSpc>
                <a:spcPct val="150000"/>
              </a:lnSpc>
              <a:buNone/>
            </a:pPr>
            <a:endParaRPr lang="en-US" sz="2933" dirty="0"/>
          </a:p>
        </p:txBody>
      </p:sp>
    </p:spTree>
    <p:extLst>
      <p:ext uri="{BB962C8B-B14F-4D97-AF65-F5344CB8AC3E}">
        <p14:creationId xmlns:p14="http://schemas.microsoft.com/office/powerpoint/2010/main" val="784270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43872" y="476672"/>
            <a:ext cx="2051718" cy="634082"/>
          </a:xfrm>
        </p:spPr>
        <p:txBody>
          <a:bodyPr/>
          <a:lstStyle/>
          <a:p>
            <a:r>
              <a:rPr lang="en-US" dirty="0"/>
              <a:t>Logging</a:t>
            </a:r>
          </a:p>
        </p:txBody>
      </p:sp>
      <p:pic>
        <p:nvPicPr>
          <p:cNvPr id="2050" name="Picture 2" descr="comparitive_security">
            <a:extLst>
              <a:ext uri="{FF2B5EF4-FFF2-40B4-BE49-F238E27FC236}">
                <a16:creationId xmlns:a16="http://schemas.microsoft.com/office/drawing/2014/main" id="{5017A712-9F52-4075-BAA9-9145BF6F14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229" y="2276872"/>
            <a:ext cx="11065542" cy="2695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555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1889" y="476673"/>
            <a:ext cx="6588222" cy="584647"/>
          </a:xfrm>
        </p:spPr>
        <p:txBody>
          <a:bodyPr/>
          <a:lstStyle/>
          <a:p>
            <a:r>
              <a:rPr lang="en-US" dirty="0"/>
              <a:t>PowerShell Security In-Depth</a:t>
            </a:r>
          </a:p>
        </p:txBody>
      </p:sp>
      <p:sp>
        <p:nvSpPr>
          <p:cNvPr id="7" name="Rectangle 6">
            <a:extLst>
              <a:ext uri="{FF2B5EF4-FFF2-40B4-BE49-F238E27FC236}">
                <a16:creationId xmlns:a16="http://schemas.microsoft.com/office/drawing/2014/main" id="{3F69A531-82B3-43FB-AADC-6190C0579F1A}"/>
              </a:ext>
            </a:extLst>
          </p:cNvPr>
          <p:cNvSpPr/>
          <p:nvPr/>
        </p:nvSpPr>
        <p:spPr>
          <a:xfrm>
            <a:off x="4530573" y="3136677"/>
            <a:ext cx="3130855" cy="584647"/>
          </a:xfrm>
          <a:prstGeom prst="rect">
            <a:avLst/>
          </a:prstGeom>
        </p:spPr>
        <p:txBody>
          <a:bodyPr wrap="square">
            <a:spAutoFit/>
          </a:bodyPr>
          <a:lstStyle/>
          <a:p>
            <a:r>
              <a:rPr lang="en-US" sz="3199" dirty="0">
                <a:solidFill>
                  <a:prstClr val="white"/>
                </a:solidFill>
                <a:latin typeface="Corbel"/>
              </a:rPr>
              <a:t>sqlps.io/secure</a:t>
            </a:r>
          </a:p>
        </p:txBody>
      </p:sp>
    </p:spTree>
    <p:extLst>
      <p:ext uri="{BB962C8B-B14F-4D97-AF65-F5344CB8AC3E}">
        <p14:creationId xmlns:p14="http://schemas.microsoft.com/office/powerpoint/2010/main" val="120666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5DCFED8-7764-4D2B-8745-63F34B8887DE}"/>
              </a:ext>
            </a:extLst>
          </p:cNvPr>
          <p:cNvSpPr>
            <a:spLocks noGrp="1"/>
          </p:cNvSpPr>
          <p:nvPr>
            <p:ph type="ctrTitle"/>
          </p:nvPr>
        </p:nvSpPr>
        <p:spPr>
          <a:xfrm>
            <a:off x="1588" y="1194599"/>
            <a:ext cx="8224636" cy="2400496"/>
          </a:xfrm>
        </p:spPr>
        <p:txBody>
          <a:bodyPr/>
          <a:lstStyle/>
          <a:p>
            <a:pPr>
              <a:lnSpc>
                <a:spcPct val="100000"/>
              </a:lnSpc>
            </a:pPr>
            <a:r>
              <a:rPr lang="en-US" dirty="0"/>
              <a:t>dbatools orientation</a:t>
            </a:r>
          </a:p>
        </p:txBody>
      </p:sp>
      <p:sp>
        <p:nvSpPr>
          <p:cNvPr id="6" name="Subtitle 4">
            <a:extLst>
              <a:ext uri="{FF2B5EF4-FFF2-40B4-BE49-F238E27FC236}">
                <a16:creationId xmlns:a16="http://schemas.microsoft.com/office/drawing/2014/main" id="{C24D4CFB-74B5-4E1E-8359-7B66CDDB0591}"/>
              </a:ext>
            </a:extLst>
          </p:cNvPr>
          <p:cNvSpPr>
            <a:spLocks noGrp="1"/>
          </p:cNvSpPr>
          <p:nvPr>
            <p:ph type="subTitle" idx="1"/>
          </p:nvPr>
        </p:nvSpPr>
        <p:spPr>
          <a:xfrm>
            <a:off x="1612847" y="3541930"/>
            <a:ext cx="6482122" cy="604820"/>
          </a:xfrm>
        </p:spPr>
        <p:txBody>
          <a:bodyPr/>
          <a:lstStyle/>
          <a:p>
            <a:r>
              <a:rPr lang="en-US" dirty="0">
                <a:solidFill>
                  <a:schemeClr val="tx1">
                    <a:lumMod val="50000"/>
                    <a:lumOff val="50000"/>
                  </a:schemeClr>
                </a:solidFill>
              </a:rPr>
              <a:t>the community module</a:t>
            </a:r>
          </a:p>
        </p:txBody>
      </p:sp>
      <p:pic>
        <p:nvPicPr>
          <p:cNvPr id="8" name="Picture 7">
            <a:extLst>
              <a:ext uri="{FF2B5EF4-FFF2-40B4-BE49-F238E27FC236}">
                <a16:creationId xmlns:a16="http://schemas.microsoft.com/office/drawing/2014/main" id="{2E977516-DA46-46B0-9F33-AF5651A2B1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87192" y="2265653"/>
            <a:ext cx="2649178" cy="2649178"/>
          </a:xfrm>
          <a:prstGeom prst="rect">
            <a:avLst/>
          </a:prstGeom>
        </p:spPr>
      </p:pic>
      <mc:AlternateContent xmlns:mc="http://schemas.openxmlformats.org/markup-compatibility/2006">
        <mc:Choice xmlns:pslz="http://schemas.microsoft.com/office/powerpoint/2016/slidezoom" Requires="pslz">
          <p:graphicFrame>
            <p:nvGraphicFramePr>
              <p:cNvPr id="3" name="Slide Zoom 2">
                <a:extLst>
                  <a:ext uri="{FF2B5EF4-FFF2-40B4-BE49-F238E27FC236}">
                    <a16:creationId xmlns:a16="http://schemas.microsoft.com/office/drawing/2014/main" id="{C3F46ED6-76EA-4EB2-8FE6-2F5CA4F5B031}"/>
                  </a:ext>
                </a:extLst>
              </p:cNvPr>
              <p:cNvGraphicFramePr>
                <a:graphicFrameLocks noChangeAspect="1"/>
              </p:cNvGraphicFramePr>
              <p:nvPr>
                <p:extLst>
                  <p:ext uri="{D42A27DB-BD31-4B8C-83A1-F6EECF244321}">
                    <p14:modId xmlns:p14="http://schemas.microsoft.com/office/powerpoint/2010/main" val="1784387444"/>
                  </p:ext>
                </p:extLst>
              </p:nvPr>
            </p:nvGraphicFramePr>
            <p:xfrm>
              <a:off x="3256038" y="1527090"/>
              <a:ext cx="3048000" cy="1714500"/>
            </p:xfrm>
            <a:graphic>
              <a:graphicData uri="http://schemas.microsoft.com/office/powerpoint/2016/slidezoom">
                <pslz:sldZm>
                  <pslz:sldZmObj sldId="493" cId="1529448038">
                    <pslz:zmPr id="{4C1C5040-327F-42FF-A195-97DFE57AB713}"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p:pic>
            <p:nvPicPr>
              <p:cNvPr id="3" name="Slide Zoom 2">
                <a:extLst>
                  <a:ext uri="{FF2B5EF4-FFF2-40B4-BE49-F238E27FC236}">
                    <a16:creationId xmlns:a16="http://schemas.microsoft.com/office/drawing/2014/main" id="{C3F46ED6-76EA-4EB2-8FE6-2F5CA4F5B031}"/>
                  </a:ext>
                </a:extLst>
              </p:cNvPr>
              <p:cNvPicPr>
                <a:picLocks noGrp="1" noRot="1" noChangeAspect="1" noMove="1" noResize="1" noEditPoints="1" noAdjustHandles="1" noChangeArrowheads="1" noChangeShapeType="1"/>
              </p:cNvPicPr>
              <p:nvPr/>
            </p:nvPicPr>
            <p:blipFill>
              <a:blip r:embed="rId4"/>
              <a:stretch>
                <a:fillRect/>
              </a:stretch>
            </p:blipFill>
            <p:spPr>
              <a:xfrm>
                <a:off x="3256038" y="1527090"/>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31192903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06145" y="548680"/>
            <a:ext cx="1979710" cy="634082"/>
          </a:xfrm>
        </p:spPr>
        <p:txBody>
          <a:bodyPr/>
          <a:lstStyle/>
          <a:p>
            <a:r>
              <a:rPr lang="en-US" dirty="0"/>
              <a:t>dbatools</a:t>
            </a:r>
          </a:p>
        </p:txBody>
      </p:sp>
      <p:pic>
        <p:nvPicPr>
          <p:cNvPr id="8" name="Picture 9" descr="Picture 9">
            <a:extLst>
              <a:ext uri="{FF2B5EF4-FFF2-40B4-BE49-F238E27FC236}">
                <a16:creationId xmlns:a16="http://schemas.microsoft.com/office/drawing/2014/main" id="{A9F6E9E8-1375-4A29-9D6C-682AF1449964}"/>
              </a:ext>
            </a:extLst>
          </p:cNvPr>
          <p:cNvPicPr>
            <a:picLocks noChangeAspect="1"/>
          </p:cNvPicPr>
          <p:nvPr/>
        </p:nvPicPr>
        <p:blipFill>
          <a:blip r:embed="rId3">
            <a:extLst/>
          </a:blip>
          <a:stretch>
            <a:fillRect/>
          </a:stretch>
        </p:blipFill>
        <p:spPr>
          <a:xfrm>
            <a:off x="778411" y="1772816"/>
            <a:ext cx="10635179" cy="4712988"/>
          </a:xfrm>
          <a:prstGeom prst="rect">
            <a:avLst/>
          </a:prstGeom>
          <a:ln w="12700">
            <a:miter lim="400000"/>
          </a:ln>
        </p:spPr>
      </p:pic>
    </p:spTree>
    <p:extLst>
      <p:ext uri="{BB962C8B-B14F-4D97-AF65-F5344CB8AC3E}">
        <p14:creationId xmlns:p14="http://schemas.microsoft.com/office/powerpoint/2010/main" val="1826523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Basically..</a:t>
            </a:r>
          </a:p>
        </p:txBody>
      </p:sp>
      <p:pic>
        <p:nvPicPr>
          <p:cNvPr id="6" name="Picture 5">
            <a:extLst>
              <a:ext uri="{FF2B5EF4-FFF2-40B4-BE49-F238E27FC236}">
                <a16:creationId xmlns:a16="http://schemas.microsoft.com/office/drawing/2014/main" id="{6913CAAB-8A43-4128-9360-0CAC0765F5CA}"/>
              </a:ext>
            </a:extLst>
          </p:cNvPr>
          <p:cNvPicPr>
            <a:picLocks noChangeAspect="1"/>
          </p:cNvPicPr>
          <p:nvPr/>
        </p:nvPicPr>
        <p:blipFill>
          <a:blip r:embed="rId3"/>
          <a:stretch>
            <a:fillRect/>
          </a:stretch>
        </p:blipFill>
        <p:spPr>
          <a:xfrm>
            <a:off x="1092806" y="2432172"/>
            <a:ext cx="10006391" cy="1993659"/>
          </a:xfrm>
          <a:prstGeom prst="rect">
            <a:avLst/>
          </a:prstGeom>
        </p:spPr>
      </p:pic>
    </p:spTree>
    <p:extLst>
      <p:ext uri="{BB962C8B-B14F-4D97-AF65-F5344CB8AC3E}">
        <p14:creationId xmlns:p14="http://schemas.microsoft.com/office/powerpoint/2010/main" val="10856210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745" y="385936"/>
            <a:ext cx="1979710" cy="634082"/>
          </a:xfrm>
        </p:spPr>
        <p:txBody>
          <a:bodyPr>
            <a:normAutofit/>
          </a:bodyPr>
          <a:lstStyle/>
          <a:p>
            <a:r>
              <a:rPr lang="en-US" dirty="0"/>
              <a:t>Support</a:t>
            </a:r>
          </a:p>
        </p:txBody>
      </p:sp>
      <p:sp>
        <p:nvSpPr>
          <p:cNvPr id="7" name="Content Placeholder 6"/>
          <p:cNvSpPr>
            <a:spLocks noGrp="1"/>
          </p:cNvSpPr>
          <p:nvPr>
            <p:ph sz="half" idx="1"/>
          </p:nvPr>
        </p:nvSpPr>
        <p:spPr>
          <a:xfrm>
            <a:off x="407368" y="2204864"/>
            <a:ext cx="5536232" cy="4267200"/>
          </a:xfrm>
        </p:spPr>
        <p:txBody>
          <a:bodyPr>
            <a:normAutofit/>
          </a:bodyPr>
          <a:lstStyle/>
          <a:p>
            <a:pPr>
              <a:lnSpc>
                <a:spcPct val="150000"/>
              </a:lnSpc>
            </a:pPr>
            <a:r>
              <a:rPr lang="en-US" sz="3200" dirty="0"/>
              <a:t>SQL Server 2000 – 2017 *</a:t>
            </a:r>
          </a:p>
          <a:p>
            <a:pPr>
              <a:lnSpc>
                <a:spcPct val="150000"/>
              </a:lnSpc>
            </a:pPr>
            <a:r>
              <a:rPr lang="en-US" sz="3200" dirty="0"/>
              <a:t>Express – Enterprise Edition</a:t>
            </a:r>
          </a:p>
          <a:p>
            <a:pPr>
              <a:lnSpc>
                <a:spcPct val="150000"/>
              </a:lnSpc>
            </a:pPr>
            <a:r>
              <a:rPr lang="en-US" sz="3200" dirty="0"/>
              <a:t>Clustered &amp; stand-alone instances</a:t>
            </a:r>
          </a:p>
        </p:txBody>
      </p:sp>
      <p:sp>
        <p:nvSpPr>
          <p:cNvPr id="3" name="Content Placeholder 2">
            <a:extLst>
              <a:ext uri="{FF2B5EF4-FFF2-40B4-BE49-F238E27FC236}">
                <a16:creationId xmlns:a16="http://schemas.microsoft.com/office/drawing/2014/main" id="{2111F78C-8F69-4C43-A065-36C747340475}"/>
              </a:ext>
            </a:extLst>
          </p:cNvPr>
          <p:cNvSpPr>
            <a:spLocks noGrp="1"/>
          </p:cNvSpPr>
          <p:nvPr>
            <p:ph sz="half" idx="2"/>
          </p:nvPr>
        </p:nvSpPr>
        <p:spPr>
          <a:xfrm>
            <a:off x="6096001" y="2204864"/>
            <a:ext cx="6057055" cy="4267200"/>
          </a:xfrm>
        </p:spPr>
        <p:txBody>
          <a:bodyPr>
            <a:normAutofit/>
          </a:bodyPr>
          <a:lstStyle/>
          <a:p>
            <a:pPr>
              <a:lnSpc>
                <a:spcPct val="150000"/>
              </a:lnSpc>
            </a:pPr>
            <a:r>
              <a:rPr lang="en-US" sz="3200" dirty="0"/>
              <a:t>Windows &amp; SQL authentication</a:t>
            </a:r>
          </a:p>
          <a:p>
            <a:pPr>
              <a:lnSpc>
                <a:spcPct val="150000"/>
              </a:lnSpc>
            </a:pPr>
            <a:r>
              <a:rPr lang="en-US" sz="3200" dirty="0"/>
              <a:t>Default &amp; named instances</a:t>
            </a:r>
          </a:p>
          <a:p>
            <a:pPr>
              <a:lnSpc>
                <a:spcPct val="150000"/>
              </a:lnSpc>
            </a:pPr>
            <a:r>
              <a:rPr lang="en-US" sz="3200" dirty="0"/>
              <a:t>Multiple instances on one server</a:t>
            </a:r>
          </a:p>
          <a:p>
            <a:endParaRPr lang="en-GB" dirty="0"/>
          </a:p>
        </p:txBody>
      </p:sp>
    </p:spTree>
    <p:extLst>
      <p:ext uri="{BB962C8B-B14F-4D97-AF65-F5344CB8AC3E}">
        <p14:creationId xmlns:p14="http://schemas.microsoft.com/office/powerpoint/2010/main" val="188231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System Requirements</a:t>
            </a:r>
          </a:p>
        </p:txBody>
      </p:sp>
      <p:sp>
        <p:nvSpPr>
          <p:cNvPr id="2" name="Text Placeholder 1">
            <a:extLst>
              <a:ext uri="{FF2B5EF4-FFF2-40B4-BE49-F238E27FC236}">
                <a16:creationId xmlns:a16="http://schemas.microsoft.com/office/drawing/2014/main" id="{603EB8DC-16DD-45C1-9D6C-B73F96CF8289}"/>
              </a:ext>
            </a:extLst>
          </p:cNvPr>
          <p:cNvSpPr>
            <a:spLocks noGrp="1"/>
          </p:cNvSpPr>
          <p:nvPr>
            <p:ph type="body" idx="1"/>
          </p:nvPr>
        </p:nvSpPr>
        <p:spPr/>
        <p:txBody>
          <a:bodyPr/>
          <a:lstStyle/>
          <a:p>
            <a:r>
              <a:rPr lang="en-US" u="sng" dirty="0"/>
              <a:t>MINIMUM</a:t>
            </a:r>
          </a:p>
        </p:txBody>
      </p:sp>
      <p:sp>
        <p:nvSpPr>
          <p:cNvPr id="6" name="Text Placeholder 5"/>
          <p:cNvSpPr>
            <a:spLocks noGrp="1"/>
          </p:cNvSpPr>
          <p:nvPr>
            <p:ph sz="half" idx="2"/>
          </p:nvPr>
        </p:nvSpPr>
        <p:spPr/>
        <p:txBody>
          <a:bodyPr>
            <a:noAutofit/>
          </a:bodyPr>
          <a:lstStyle/>
          <a:p>
            <a:pPr marL="0" indent="0" defTabSz="1145761">
              <a:spcBef>
                <a:spcPts val="1200"/>
              </a:spcBef>
              <a:buNone/>
              <a:defRPr sz="1879">
                <a:solidFill>
                  <a:srgbClr val="808080"/>
                </a:solidFill>
                <a:latin typeface="Gotham Medium"/>
                <a:ea typeface="Gotham Medium"/>
                <a:cs typeface="Gotham Medium"/>
                <a:sym typeface="Gotham Medium"/>
              </a:defRPr>
            </a:pPr>
            <a:r>
              <a:rPr lang="en-US" sz="2800" dirty="0">
                <a:solidFill>
                  <a:schemeClr val="tx1">
                    <a:lumMod val="95000"/>
                  </a:schemeClr>
                </a:solidFill>
                <a:latin typeface="Segoe UI" panose="020B0502040204020203" pitchFamily="34" charset="0"/>
                <a:cs typeface="Segoe UI" panose="020B0502040204020203" pitchFamily="34" charset="0"/>
              </a:rPr>
              <a:t>Client</a:t>
            </a:r>
          </a:p>
          <a:p>
            <a:pPr marL="429659" indent="-429659" defTabSz="1145761">
              <a:spcBef>
                <a:spcPts val="1200"/>
              </a:spcBef>
              <a:defRPr sz="1879">
                <a:solidFill>
                  <a:srgbClr val="808080"/>
                </a:solidFill>
                <a:latin typeface="Gotham Medium"/>
                <a:ea typeface="Gotham Medium"/>
                <a:cs typeface="Gotham Medium"/>
                <a:sym typeface="Gotham Medium"/>
              </a:defRPr>
            </a:pPr>
            <a:r>
              <a:rPr lang="en-US" sz="2800" dirty="0">
                <a:solidFill>
                  <a:schemeClr val="tx1">
                    <a:lumMod val="95000"/>
                  </a:schemeClr>
                </a:solidFill>
                <a:latin typeface="Segoe UI" panose="020B0502040204020203" pitchFamily="34" charset="0"/>
                <a:cs typeface="Segoe UI" panose="020B0502040204020203" pitchFamily="34" charset="0"/>
              </a:rPr>
              <a:t>PowerShell v3</a:t>
            </a:r>
            <a:br>
              <a:rPr lang="en-US" sz="2800" dirty="0">
                <a:solidFill>
                  <a:schemeClr val="tx1">
                    <a:lumMod val="95000"/>
                  </a:schemeClr>
                </a:solidFill>
                <a:latin typeface="Segoe UI" panose="020B0502040204020203" pitchFamily="34" charset="0"/>
                <a:cs typeface="Segoe UI" panose="020B0502040204020203" pitchFamily="34" charset="0"/>
              </a:rPr>
            </a:br>
            <a:endParaRPr lang="en-US" sz="2800" dirty="0">
              <a:solidFill>
                <a:schemeClr val="tx1">
                  <a:lumMod val="95000"/>
                </a:schemeClr>
              </a:solidFill>
              <a:latin typeface="Segoe UI" panose="020B0502040204020203" pitchFamily="34" charset="0"/>
              <a:cs typeface="Segoe UI" panose="020B0502040204020203" pitchFamily="34" charset="0"/>
              <a:sym typeface="Segoe UI Semilight"/>
            </a:endParaRPr>
          </a:p>
        </p:txBody>
      </p:sp>
      <p:sp>
        <p:nvSpPr>
          <p:cNvPr id="3" name="Text Placeholder 2">
            <a:extLst>
              <a:ext uri="{FF2B5EF4-FFF2-40B4-BE49-F238E27FC236}">
                <a16:creationId xmlns:a16="http://schemas.microsoft.com/office/drawing/2014/main" id="{A2223AF2-EB31-4EC9-8A54-B54CF98E9FAC}"/>
              </a:ext>
            </a:extLst>
          </p:cNvPr>
          <p:cNvSpPr>
            <a:spLocks noGrp="1"/>
          </p:cNvSpPr>
          <p:nvPr>
            <p:ph type="body" sz="quarter" idx="3"/>
          </p:nvPr>
        </p:nvSpPr>
        <p:spPr/>
        <p:txBody>
          <a:bodyPr/>
          <a:lstStyle/>
          <a:p>
            <a:r>
              <a:rPr lang="en-US" u="sng" dirty="0"/>
              <a:t>RECOMMENDED</a:t>
            </a:r>
          </a:p>
        </p:txBody>
      </p:sp>
      <p:sp>
        <p:nvSpPr>
          <p:cNvPr id="8" name="Text Placeholder 7"/>
          <p:cNvSpPr>
            <a:spLocks noGrp="1"/>
          </p:cNvSpPr>
          <p:nvPr>
            <p:ph sz="quarter" idx="4"/>
          </p:nvPr>
        </p:nvSpPr>
        <p:spPr/>
        <p:txBody>
          <a:bodyPr>
            <a:noAutofit/>
          </a:bodyPr>
          <a:lstStyle/>
          <a:p>
            <a:pPr marL="0" indent="0">
              <a:buNone/>
              <a:defRPr sz="2000">
                <a:solidFill>
                  <a:srgbClr val="808080"/>
                </a:solidFill>
                <a:latin typeface="Gotham Medium"/>
                <a:ea typeface="Gotham Medium"/>
                <a:cs typeface="Gotham Medium"/>
                <a:sym typeface="Gotham Medium"/>
              </a:defRPr>
            </a:pPr>
            <a:r>
              <a:rPr lang="en-US" sz="2800" dirty="0">
                <a:solidFill>
                  <a:schemeClr val="tx1">
                    <a:lumMod val="95000"/>
                  </a:schemeClr>
                </a:solidFill>
                <a:latin typeface="Segoe UI" panose="020B0502040204020203" pitchFamily="34" charset="0"/>
                <a:cs typeface="Segoe UI" panose="020B0502040204020203" pitchFamily="34" charset="0"/>
              </a:rPr>
              <a:t>Client</a:t>
            </a:r>
          </a:p>
          <a:p>
            <a:pPr marL="457086" indent="-457086">
              <a:defRPr sz="2000">
                <a:solidFill>
                  <a:srgbClr val="808080"/>
                </a:solidFill>
                <a:latin typeface="Gotham Medium"/>
                <a:ea typeface="Gotham Medium"/>
                <a:cs typeface="Gotham Medium"/>
                <a:sym typeface="Gotham Medium"/>
              </a:defRPr>
            </a:pPr>
            <a:r>
              <a:rPr lang="en-US" sz="2800" dirty="0">
                <a:solidFill>
                  <a:schemeClr val="tx1">
                    <a:lumMod val="95000"/>
                  </a:schemeClr>
                </a:solidFill>
                <a:latin typeface="Segoe UI" panose="020B0502040204020203" pitchFamily="34" charset="0"/>
                <a:cs typeface="Segoe UI" panose="020B0502040204020203" pitchFamily="34" charset="0"/>
              </a:rPr>
              <a:t>PowerShell v5.1</a:t>
            </a:r>
            <a:endParaRPr lang="en-US" sz="2800" dirty="0">
              <a:solidFill>
                <a:schemeClr val="tx1">
                  <a:lumMod val="95000"/>
                </a:schemeClr>
              </a:solidFill>
              <a:latin typeface="Segoe UI" panose="020B0502040204020203" pitchFamily="34" charset="0"/>
              <a:cs typeface="Segoe UI" panose="020B0502040204020203" pitchFamily="34" charset="0"/>
              <a:sym typeface="Segoe UI Semilight"/>
            </a:endParaRPr>
          </a:p>
          <a:p>
            <a:pPr marL="0" indent="0">
              <a:buNone/>
              <a:defRPr sz="2000">
                <a:solidFill>
                  <a:srgbClr val="808080"/>
                </a:solidFill>
                <a:latin typeface="Gotham Medium"/>
                <a:ea typeface="Gotham Medium"/>
                <a:cs typeface="Gotham Medium"/>
                <a:sym typeface="Gotham Medium"/>
              </a:defRPr>
            </a:pPr>
            <a:endParaRPr lang="en-US" sz="2666" dirty="0"/>
          </a:p>
        </p:txBody>
      </p:sp>
    </p:spTree>
    <p:extLst>
      <p:ext uri="{BB962C8B-B14F-4D97-AF65-F5344CB8AC3E}">
        <p14:creationId xmlns:p14="http://schemas.microsoft.com/office/powerpoint/2010/main" val="4114500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System Requirements</a:t>
            </a:r>
          </a:p>
        </p:txBody>
      </p:sp>
      <p:sp>
        <p:nvSpPr>
          <p:cNvPr id="2" name="Text Placeholder 1">
            <a:extLst>
              <a:ext uri="{FF2B5EF4-FFF2-40B4-BE49-F238E27FC236}">
                <a16:creationId xmlns:a16="http://schemas.microsoft.com/office/drawing/2014/main" id="{603EB8DC-16DD-45C1-9D6C-B73F96CF8289}"/>
              </a:ext>
            </a:extLst>
          </p:cNvPr>
          <p:cNvSpPr>
            <a:spLocks noGrp="1"/>
          </p:cNvSpPr>
          <p:nvPr>
            <p:ph type="body" idx="1"/>
          </p:nvPr>
        </p:nvSpPr>
        <p:spPr/>
        <p:txBody>
          <a:bodyPr/>
          <a:lstStyle/>
          <a:p>
            <a:r>
              <a:rPr lang="en-US" u="sng" dirty="0"/>
              <a:t>MINIMUM</a:t>
            </a:r>
          </a:p>
        </p:txBody>
      </p:sp>
      <p:sp>
        <p:nvSpPr>
          <p:cNvPr id="6" name="Text Placeholder 5"/>
          <p:cNvSpPr>
            <a:spLocks noGrp="1"/>
          </p:cNvSpPr>
          <p:nvPr>
            <p:ph sz="half" idx="2"/>
          </p:nvPr>
        </p:nvSpPr>
        <p:spPr/>
        <p:txBody>
          <a:bodyPr>
            <a:noAutofit/>
          </a:bodyPr>
          <a:lstStyle/>
          <a:p>
            <a:pPr marL="0" indent="0" defTabSz="1145761">
              <a:spcBef>
                <a:spcPts val="1200"/>
              </a:spcBef>
              <a:buNone/>
              <a:defRPr sz="1879">
                <a:solidFill>
                  <a:srgbClr val="808080"/>
                </a:solidFill>
                <a:latin typeface="Gotham Medium"/>
                <a:ea typeface="Gotham Medium"/>
                <a:cs typeface="Gotham Medium"/>
                <a:sym typeface="Gotham Medium"/>
              </a:defRPr>
            </a:pPr>
            <a:r>
              <a:rPr lang="en-US" sz="2800" dirty="0">
                <a:solidFill>
                  <a:schemeClr val="tx1">
                    <a:lumMod val="95000"/>
                  </a:schemeClr>
                </a:solidFill>
                <a:latin typeface="Segoe UI" panose="020B0502040204020203" pitchFamily="34" charset="0"/>
                <a:ea typeface="Segoe UI Semilight"/>
                <a:cs typeface="Segoe UI" panose="020B0502040204020203" pitchFamily="34" charset="0"/>
                <a:sym typeface="Segoe UI Semilight"/>
              </a:rPr>
              <a:t>Server</a:t>
            </a:r>
          </a:p>
          <a:p>
            <a:pPr marL="429659" indent="-429659" defTabSz="1145761">
              <a:spcBef>
                <a:spcPts val="1200"/>
              </a:spcBef>
              <a:defRPr sz="1879">
                <a:solidFill>
                  <a:srgbClr val="808080"/>
                </a:solidFill>
                <a:latin typeface="Gotham Medium"/>
                <a:ea typeface="Gotham Medium"/>
                <a:cs typeface="Gotham Medium"/>
                <a:sym typeface="Gotham Medium"/>
              </a:defRPr>
            </a:pPr>
            <a:r>
              <a:rPr lang="en-US" sz="2800" dirty="0">
                <a:solidFill>
                  <a:schemeClr val="tx1">
                    <a:lumMod val="95000"/>
                  </a:schemeClr>
                </a:solidFill>
                <a:latin typeface="Segoe UI" panose="020B0502040204020203" pitchFamily="34" charset="0"/>
                <a:cs typeface="Segoe UI" panose="020B0502040204020203" pitchFamily="34" charset="0"/>
              </a:rPr>
              <a:t>SQL Server 2000</a:t>
            </a:r>
            <a:endParaRPr lang="en-US" sz="2800" dirty="0">
              <a:solidFill>
                <a:schemeClr val="tx1">
                  <a:lumMod val="95000"/>
                </a:schemeClr>
              </a:solidFill>
              <a:latin typeface="Segoe UI" panose="020B0502040204020203" pitchFamily="34" charset="0"/>
              <a:ea typeface="Segoe UI Semilight"/>
              <a:cs typeface="Segoe UI" panose="020B0502040204020203" pitchFamily="34" charset="0"/>
              <a:sym typeface="Segoe UI Semilight"/>
            </a:endParaRPr>
          </a:p>
          <a:p>
            <a:pPr marL="429659" indent="-429659" defTabSz="1145761">
              <a:spcBef>
                <a:spcPts val="1200"/>
              </a:spcBef>
              <a:defRPr sz="1879">
                <a:solidFill>
                  <a:srgbClr val="808080"/>
                </a:solidFill>
                <a:latin typeface="Gotham Medium"/>
                <a:ea typeface="Gotham Medium"/>
                <a:cs typeface="Gotham Medium"/>
                <a:sym typeface="Gotham Medium"/>
              </a:defRPr>
            </a:pPr>
            <a:r>
              <a:rPr lang="en-US" sz="2800" dirty="0">
                <a:solidFill>
                  <a:schemeClr val="tx1">
                    <a:lumMod val="95000"/>
                  </a:schemeClr>
                </a:solidFill>
                <a:latin typeface="Segoe UI" panose="020B0502040204020203" pitchFamily="34" charset="0"/>
                <a:cs typeface="Segoe UI" panose="020B0502040204020203" pitchFamily="34" charset="0"/>
              </a:rPr>
              <a:t>No PowerShell for pure SQL commands</a:t>
            </a:r>
            <a:endParaRPr lang="en-US" sz="2800" dirty="0">
              <a:solidFill>
                <a:schemeClr val="tx1">
                  <a:lumMod val="95000"/>
                </a:schemeClr>
              </a:solidFill>
              <a:latin typeface="Segoe UI" panose="020B0502040204020203" pitchFamily="34" charset="0"/>
              <a:ea typeface="Segoe UI Semilight"/>
              <a:cs typeface="Segoe UI" panose="020B0502040204020203" pitchFamily="34" charset="0"/>
              <a:sym typeface="Segoe UI Semilight"/>
            </a:endParaRPr>
          </a:p>
          <a:p>
            <a:pPr marL="429659" indent="-429659" defTabSz="1145761">
              <a:spcBef>
                <a:spcPts val="1200"/>
              </a:spcBef>
              <a:defRPr sz="1879">
                <a:solidFill>
                  <a:srgbClr val="808080"/>
                </a:solidFill>
                <a:latin typeface="Gotham Medium"/>
                <a:ea typeface="Gotham Medium"/>
                <a:cs typeface="Gotham Medium"/>
                <a:sym typeface="Gotham Medium"/>
              </a:defRPr>
            </a:pPr>
            <a:r>
              <a:rPr lang="en-US" sz="2800" dirty="0">
                <a:solidFill>
                  <a:schemeClr val="tx1">
                    <a:lumMod val="95000"/>
                  </a:schemeClr>
                </a:solidFill>
                <a:latin typeface="Segoe UI" panose="020B0502040204020203" pitchFamily="34" charset="0"/>
                <a:cs typeface="Segoe UI" panose="020B0502040204020203" pitchFamily="34" charset="0"/>
              </a:rPr>
              <a:t>Remoting enabled for Windows commands</a:t>
            </a:r>
          </a:p>
          <a:p>
            <a:pPr marL="0" indent="0">
              <a:buNone/>
            </a:pPr>
            <a:endParaRPr lang="en-US" sz="2666" dirty="0"/>
          </a:p>
        </p:txBody>
      </p:sp>
      <p:sp>
        <p:nvSpPr>
          <p:cNvPr id="3" name="Text Placeholder 2">
            <a:extLst>
              <a:ext uri="{FF2B5EF4-FFF2-40B4-BE49-F238E27FC236}">
                <a16:creationId xmlns:a16="http://schemas.microsoft.com/office/drawing/2014/main" id="{A2223AF2-EB31-4EC9-8A54-B54CF98E9FAC}"/>
              </a:ext>
            </a:extLst>
          </p:cNvPr>
          <p:cNvSpPr>
            <a:spLocks noGrp="1"/>
          </p:cNvSpPr>
          <p:nvPr>
            <p:ph type="body" sz="quarter" idx="3"/>
          </p:nvPr>
        </p:nvSpPr>
        <p:spPr/>
        <p:txBody>
          <a:bodyPr/>
          <a:lstStyle/>
          <a:p>
            <a:r>
              <a:rPr lang="en-US" u="sng" dirty="0"/>
              <a:t>RECOMMENDED</a:t>
            </a:r>
          </a:p>
        </p:txBody>
      </p:sp>
      <p:sp>
        <p:nvSpPr>
          <p:cNvPr id="8" name="Text Placeholder 7"/>
          <p:cNvSpPr>
            <a:spLocks noGrp="1"/>
          </p:cNvSpPr>
          <p:nvPr>
            <p:ph sz="quarter" idx="4"/>
          </p:nvPr>
        </p:nvSpPr>
        <p:spPr/>
        <p:txBody>
          <a:bodyPr>
            <a:noAutofit/>
          </a:bodyPr>
          <a:lstStyle/>
          <a:p>
            <a:pPr marL="0" indent="0">
              <a:buNone/>
              <a:defRPr sz="2000">
                <a:solidFill>
                  <a:srgbClr val="808080"/>
                </a:solidFill>
                <a:latin typeface="Gotham Medium"/>
                <a:ea typeface="Gotham Medium"/>
                <a:cs typeface="Gotham Medium"/>
                <a:sym typeface="Gotham Medium"/>
              </a:defRPr>
            </a:pPr>
            <a:r>
              <a:rPr lang="en-US" sz="2800" dirty="0">
                <a:solidFill>
                  <a:schemeClr val="tx1">
                    <a:lumMod val="95000"/>
                  </a:schemeClr>
                </a:solidFill>
                <a:latin typeface="Segoe UI" panose="020B0502040204020203" pitchFamily="34" charset="0"/>
                <a:cs typeface="Segoe UI" panose="020B0502040204020203" pitchFamily="34" charset="0"/>
              </a:rPr>
              <a:t>Server</a:t>
            </a:r>
            <a:endParaRPr lang="en-US" sz="2800" dirty="0">
              <a:solidFill>
                <a:schemeClr val="tx1">
                  <a:lumMod val="95000"/>
                </a:schemeClr>
              </a:solidFill>
              <a:latin typeface="Segoe UI" panose="020B0502040204020203" pitchFamily="34" charset="0"/>
              <a:ea typeface="Segoe UI Semilight"/>
              <a:cs typeface="Segoe UI" panose="020B0502040204020203" pitchFamily="34" charset="0"/>
              <a:sym typeface="Segoe UI Semilight"/>
            </a:endParaRPr>
          </a:p>
          <a:p>
            <a:pPr marL="457086" indent="-457086">
              <a:defRPr sz="2000">
                <a:solidFill>
                  <a:srgbClr val="808080"/>
                </a:solidFill>
                <a:latin typeface="Gotham Medium"/>
                <a:ea typeface="Gotham Medium"/>
                <a:cs typeface="Gotham Medium"/>
                <a:sym typeface="Gotham Medium"/>
              </a:defRPr>
            </a:pPr>
            <a:r>
              <a:rPr lang="en-US" sz="2800" dirty="0">
                <a:solidFill>
                  <a:schemeClr val="tx1">
                    <a:lumMod val="95000"/>
                  </a:schemeClr>
                </a:solidFill>
                <a:latin typeface="Segoe UI" panose="020B0502040204020203" pitchFamily="34" charset="0"/>
                <a:cs typeface="Segoe UI" panose="020B0502040204020203" pitchFamily="34" charset="0"/>
              </a:rPr>
              <a:t>SQL Server 2008 R2+</a:t>
            </a:r>
            <a:endParaRPr lang="en-US" sz="2800" dirty="0">
              <a:solidFill>
                <a:schemeClr val="tx1">
                  <a:lumMod val="95000"/>
                </a:schemeClr>
              </a:solidFill>
              <a:latin typeface="Segoe UI" panose="020B0502040204020203" pitchFamily="34" charset="0"/>
              <a:ea typeface="Segoe UI Semilight"/>
              <a:cs typeface="Segoe UI" panose="020B0502040204020203" pitchFamily="34" charset="0"/>
              <a:sym typeface="Segoe UI Semilight"/>
            </a:endParaRPr>
          </a:p>
          <a:p>
            <a:pPr marL="0" indent="0">
              <a:buNone/>
            </a:pPr>
            <a:endParaRPr lang="en-US" sz="2666" dirty="0"/>
          </a:p>
        </p:txBody>
      </p:sp>
    </p:spTree>
    <p:extLst>
      <p:ext uri="{BB962C8B-B14F-4D97-AF65-F5344CB8AC3E}">
        <p14:creationId xmlns:p14="http://schemas.microsoft.com/office/powerpoint/2010/main" val="1734565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604682" y="1259489"/>
            <a:ext cx="10986871" cy="4902975"/>
          </a:xfrm>
        </p:spPr>
        <p:txBody>
          <a:bodyPr/>
          <a:lstStyle/>
          <a:p>
            <a:pPr lvl="0">
              <a:lnSpc>
                <a:spcPct val="120000"/>
              </a:lnSpc>
            </a:pPr>
            <a:r>
              <a:rPr lang="en-US" sz="3732" dirty="0">
                <a:solidFill>
                  <a:schemeClr val="tx1"/>
                </a:solidFill>
              </a:rPr>
              <a:t>What we are aiming to solve</a:t>
            </a:r>
          </a:p>
          <a:p>
            <a:pPr lvl="0">
              <a:lnSpc>
                <a:spcPct val="120000"/>
              </a:lnSpc>
            </a:pPr>
            <a:r>
              <a:rPr lang="en-US" sz="3732" dirty="0">
                <a:solidFill>
                  <a:schemeClr val="tx1"/>
                </a:solidFill>
              </a:rPr>
              <a:t>Orientation</a:t>
            </a:r>
          </a:p>
          <a:p>
            <a:pPr lvl="2">
              <a:lnSpc>
                <a:spcPct val="120000"/>
              </a:lnSpc>
            </a:pPr>
            <a:r>
              <a:rPr lang="en-US" sz="3732" dirty="0">
                <a:solidFill>
                  <a:schemeClr val="tx1"/>
                </a:solidFill>
              </a:rPr>
              <a:t>VS Code </a:t>
            </a:r>
          </a:p>
          <a:p>
            <a:pPr lvl="2">
              <a:lnSpc>
                <a:spcPct val="120000"/>
              </a:lnSpc>
            </a:pPr>
            <a:r>
              <a:rPr lang="en-US" sz="3732" dirty="0">
                <a:solidFill>
                  <a:schemeClr val="tx1"/>
                </a:solidFill>
              </a:rPr>
              <a:t>PowerShell</a:t>
            </a:r>
          </a:p>
          <a:p>
            <a:pPr lvl="2">
              <a:lnSpc>
                <a:spcPct val="120000"/>
              </a:lnSpc>
            </a:pPr>
            <a:r>
              <a:rPr lang="en-US" sz="3732" dirty="0">
                <a:solidFill>
                  <a:schemeClr val="tx1"/>
                </a:solidFill>
              </a:rPr>
              <a:t>dbatools</a:t>
            </a:r>
          </a:p>
          <a:p>
            <a:pPr lvl="2">
              <a:lnSpc>
                <a:spcPct val="120000"/>
              </a:lnSpc>
            </a:pPr>
            <a:r>
              <a:rPr lang="en-US" sz="3732" dirty="0">
                <a:solidFill>
                  <a:schemeClr val="tx1"/>
                </a:solidFill>
              </a:rPr>
              <a:t>Pester</a:t>
            </a:r>
          </a:p>
        </p:txBody>
      </p:sp>
      <p:sp>
        <p:nvSpPr>
          <p:cNvPr id="2" name="Title 1"/>
          <p:cNvSpPr>
            <a:spLocks noGrp="1"/>
          </p:cNvSpPr>
          <p:nvPr>
            <p:ph type="title"/>
          </p:nvPr>
        </p:nvSpPr>
        <p:spPr/>
        <p:txBody>
          <a:bodyPr>
            <a:normAutofit/>
          </a:bodyPr>
          <a:lstStyle/>
          <a:p>
            <a:r>
              <a:rPr lang="en-US" sz="4000" dirty="0">
                <a:solidFill>
                  <a:schemeClr val="tx1"/>
                </a:solidFill>
              </a:rPr>
              <a:t>Agenda, before lunch</a:t>
            </a:r>
          </a:p>
        </p:txBody>
      </p:sp>
    </p:spTree>
    <p:extLst>
      <p:ext uri="{BB962C8B-B14F-4D97-AF65-F5344CB8AC3E}">
        <p14:creationId xmlns:p14="http://schemas.microsoft.com/office/powerpoint/2010/main" val="23352652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278053" y="548680"/>
            <a:ext cx="3635894" cy="634082"/>
          </a:xfrm>
        </p:spPr>
        <p:txBody>
          <a:bodyPr/>
          <a:lstStyle/>
          <a:p>
            <a:r>
              <a:rPr lang="en-US" dirty="0"/>
              <a:t>Install is easy</a:t>
            </a:r>
          </a:p>
        </p:txBody>
      </p:sp>
      <p:sp>
        <p:nvSpPr>
          <p:cNvPr id="9" name="Rectangle 8">
            <a:extLst>
              <a:ext uri="{FF2B5EF4-FFF2-40B4-BE49-F238E27FC236}">
                <a16:creationId xmlns:a16="http://schemas.microsoft.com/office/drawing/2014/main" id="{D7BEB136-AE1D-4F7C-ACC9-14B17C008F57}"/>
              </a:ext>
            </a:extLst>
          </p:cNvPr>
          <p:cNvSpPr/>
          <p:nvPr/>
        </p:nvSpPr>
        <p:spPr>
          <a:xfrm>
            <a:off x="2019556" y="2721721"/>
            <a:ext cx="8152888" cy="1139736"/>
          </a:xfrm>
          <a:prstGeom prst="rect">
            <a:avLst/>
          </a:prstGeom>
          <a:solidFill>
            <a:srgbClr val="012456"/>
          </a:solidFill>
        </p:spPr>
        <p:txBody>
          <a:bodyPr wrap="square">
            <a:spAutoFit/>
          </a:bodyPr>
          <a:lstStyle/>
          <a:p>
            <a:pPr>
              <a:lnSpc>
                <a:spcPct val="150000"/>
              </a:lnSpc>
            </a:pPr>
            <a:r>
              <a:rPr lang="en-US" sz="2400" dirty="0">
                <a:solidFill>
                  <a:prstClr val="white"/>
                </a:solidFill>
                <a:latin typeface="Lucida Console" panose="020B0609040504020204" pitchFamily="49" charset="0"/>
              </a:rPr>
              <a:t>Install-Module dbatools</a:t>
            </a:r>
          </a:p>
          <a:p>
            <a:pPr>
              <a:lnSpc>
                <a:spcPct val="150000"/>
              </a:lnSpc>
            </a:pPr>
            <a:r>
              <a:rPr lang="en-US" sz="2400" dirty="0">
                <a:solidFill>
                  <a:prstClr val="white"/>
                </a:solidFill>
                <a:latin typeface="Lucida Console" panose="020B0609040504020204" pitchFamily="49" charset="0"/>
              </a:rPr>
              <a:t>Install-Module dbatools –Scope </a:t>
            </a:r>
            <a:r>
              <a:rPr lang="en-US" sz="2400" dirty="0" err="1">
                <a:solidFill>
                  <a:prstClr val="white"/>
                </a:solidFill>
                <a:latin typeface="Lucida Console" panose="020B0609040504020204" pitchFamily="49" charset="0"/>
              </a:rPr>
              <a:t>CurrentUser</a:t>
            </a:r>
            <a:endParaRPr lang="en-US" sz="2400" dirty="0">
              <a:solidFill>
                <a:prstClr val="white"/>
              </a:solidFill>
              <a:latin typeface="Lucida Console" panose="020B0609040504020204" pitchFamily="49" charset="0"/>
            </a:endParaRPr>
          </a:p>
        </p:txBody>
      </p:sp>
      <p:sp>
        <p:nvSpPr>
          <p:cNvPr id="10" name="Rectangle 9">
            <a:extLst>
              <a:ext uri="{FF2B5EF4-FFF2-40B4-BE49-F238E27FC236}">
                <a16:creationId xmlns:a16="http://schemas.microsoft.com/office/drawing/2014/main" id="{09AD357A-745A-4AA6-A44F-508FAAB64360}"/>
              </a:ext>
            </a:extLst>
          </p:cNvPr>
          <p:cNvSpPr/>
          <p:nvPr/>
        </p:nvSpPr>
        <p:spPr>
          <a:xfrm>
            <a:off x="1199456" y="5400417"/>
            <a:ext cx="9793088" cy="965201"/>
          </a:xfrm>
          <a:prstGeom prst="rect">
            <a:avLst/>
          </a:prstGeom>
          <a:solidFill>
            <a:srgbClr val="012456"/>
          </a:solidFill>
        </p:spPr>
        <p:txBody>
          <a:bodyPr wrap="square">
            <a:spAutoFit/>
          </a:bodyPr>
          <a:lstStyle/>
          <a:p>
            <a:pPr>
              <a:lnSpc>
                <a:spcPct val="150000"/>
              </a:lnSpc>
            </a:pPr>
            <a:r>
              <a:rPr lang="en-US" sz="2000" dirty="0">
                <a:solidFill>
                  <a:prstClr val="white"/>
                </a:solidFill>
                <a:latin typeface="Lucida Console" panose="020B0609040504020204" pitchFamily="49" charset="0"/>
              </a:rPr>
              <a:t>Save-Module dbatools –Path C:\temp</a:t>
            </a:r>
            <a:br>
              <a:rPr lang="en-US" sz="2000" dirty="0">
                <a:solidFill>
                  <a:prstClr val="white"/>
                </a:solidFill>
                <a:latin typeface="Lucida Console" panose="020B0609040504020204" pitchFamily="49" charset="0"/>
              </a:rPr>
            </a:br>
            <a:r>
              <a:rPr lang="en-US" sz="2000" dirty="0">
                <a:solidFill>
                  <a:srgbClr val="00B050"/>
                </a:solidFill>
                <a:latin typeface="Lucida Console" panose="020B0609040504020204" pitchFamily="49" charset="0"/>
              </a:rPr>
              <a:t>## Copy to C:\Program Files\</a:t>
            </a:r>
            <a:r>
              <a:rPr lang="en-US" sz="2000" dirty="0" err="1">
                <a:solidFill>
                  <a:srgbClr val="00B050"/>
                </a:solidFill>
                <a:latin typeface="Lucida Console" panose="020B0609040504020204" pitchFamily="49" charset="0"/>
              </a:rPr>
              <a:t>WindowsPowerShell</a:t>
            </a:r>
            <a:r>
              <a:rPr lang="en-US" sz="2000" dirty="0">
                <a:solidFill>
                  <a:srgbClr val="00B050"/>
                </a:solidFill>
                <a:latin typeface="Lucida Console" panose="020B0609040504020204" pitchFamily="49" charset="0"/>
              </a:rPr>
              <a:t>\Modules\dbatools</a:t>
            </a:r>
          </a:p>
        </p:txBody>
      </p:sp>
      <p:sp>
        <p:nvSpPr>
          <p:cNvPr id="11" name="Text Placeholder 5">
            <a:extLst>
              <a:ext uri="{FF2B5EF4-FFF2-40B4-BE49-F238E27FC236}">
                <a16:creationId xmlns:a16="http://schemas.microsoft.com/office/drawing/2014/main" id="{F848569B-AD87-4CF4-B206-17F7BD5C3852}"/>
              </a:ext>
            </a:extLst>
          </p:cNvPr>
          <p:cNvSpPr txBox="1">
            <a:spLocks/>
          </p:cNvSpPr>
          <p:nvPr/>
        </p:nvSpPr>
        <p:spPr>
          <a:xfrm>
            <a:off x="551384" y="4338265"/>
            <a:ext cx="4906098" cy="520564"/>
          </a:xfrm>
          <a:prstGeom prst="rect">
            <a:avLst/>
          </a:prstGeom>
        </p:spPr>
        <p:txBody>
          <a:bodyPr vert="horz" lIns="91440" tIns="45720" rIns="91440" bIns="45720" rtlCol="0" anchor="b">
            <a:noAutofit/>
          </a:bodyPr>
          <a:lstStyle>
            <a:lvl1pPr marL="0" indent="0" algn="l" defTabSz="1218895" rtl="0" eaLnBrk="1" latinLnBrk="0" hangingPunct="1">
              <a:lnSpc>
                <a:spcPct val="90000"/>
              </a:lnSpc>
              <a:spcBef>
                <a:spcPts val="1800"/>
              </a:spcBef>
              <a:buSzPct val="100000"/>
              <a:buFont typeface="Arial" pitchFamily="34" charset="0"/>
              <a:buNone/>
              <a:defRPr lang="en-US" sz="1866" kern="1200" baseline="0" dirty="0" smtClean="0">
                <a:solidFill>
                  <a:schemeClr val="accent1"/>
                </a:solidFill>
                <a:latin typeface="+mn-lt"/>
                <a:ea typeface="Gotham Book" charset="0"/>
                <a:cs typeface="Gotham Book" charset="0"/>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a:lstStyle>
          <a:p>
            <a:r>
              <a:rPr lang="en-GB" sz="2666" dirty="0">
                <a:solidFill>
                  <a:srgbClr val="57BCE5"/>
                </a:solidFill>
                <a:latin typeface="Corbel"/>
              </a:rPr>
              <a:t>POWERSHELL GALLERY - Offline</a:t>
            </a:r>
          </a:p>
        </p:txBody>
      </p:sp>
      <p:sp>
        <p:nvSpPr>
          <p:cNvPr id="7" name="Text Placeholder 5">
            <a:extLst>
              <a:ext uri="{FF2B5EF4-FFF2-40B4-BE49-F238E27FC236}">
                <a16:creationId xmlns:a16="http://schemas.microsoft.com/office/drawing/2014/main" id="{F7A863B7-AE34-47F9-9E81-C2C466B1EF71}"/>
              </a:ext>
            </a:extLst>
          </p:cNvPr>
          <p:cNvSpPr txBox="1">
            <a:spLocks/>
          </p:cNvSpPr>
          <p:nvPr/>
        </p:nvSpPr>
        <p:spPr>
          <a:xfrm>
            <a:off x="551384" y="1834398"/>
            <a:ext cx="3888432" cy="520564"/>
          </a:xfrm>
          <a:prstGeom prst="rect">
            <a:avLst/>
          </a:prstGeom>
        </p:spPr>
        <p:txBody>
          <a:bodyPr vert="horz" lIns="91440" tIns="45720" rIns="91440" bIns="45720" rtlCol="0" anchor="b">
            <a:noAutofit/>
          </a:bodyPr>
          <a:lstStyle>
            <a:lvl1pPr marL="0" indent="0" algn="l" defTabSz="1218895" rtl="0" eaLnBrk="1" latinLnBrk="0" hangingPunct="1">
              <a:lnSpc>
                <a:spcPct val="90000"/>
              </a:lnSpc>
              <a:spcBef>
                <a:spcPts val="1800"/>
              </a:spcBef>
              <a:buSzPct val="100000"/>
              <a:buFont typeface="Arial" pitchFamily="34" charset="0"/>
              <a:buNone/>
              <a:defRPr lang="en-US" sz="1866" kern="1200" baseline="0" dirty="0" smtClean="0">
                <a:solidFill>
                  <a:schemeClr val="accent1"/>
                </a:solidFill>
                <a:latin typeface="+mn-lt"/>
                <a:ea typeface="Gotham Book" charset="0"/>
                <a:cs typeface="Gotham Book" charset="0"/>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a:lstStyle>
          <a:p>
            <a:r>
              <a:rPr lang="en-GB" sz="2666" dirty="0">
                <a:solidFill>
                  <a:srgbClr val="57BCE5"/>
                </a:solidFill>
                <a:latin typeface="Corbel"/>
              </a:rPr>
              <a:t>POWERSHELL GALLERY</a:t>
            </a:r>
          </a:p>
        </p:txBody>
      </p:sp>
    </p:spTree>
    <p:extLst>
      <p:ext uri="{BB962C8B-B14F-4D97-AF65-F5344CB8AC3E}">
        <p14:creationId xmlns:p14="http://schemas.microsoft.com/office/powerpoint/2010/main" val="3879487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dbatools is digitally signed </a:t>
            </a:r>
          </a:p>
        </p:txBody>
      </p:sp>
      <p:pic>
        <p:nvPicPr>
          <p:cNvPr id="5122" name="Picture 2" descr="https://pbs.twimg.com/media/DFHxRQ3XkAAAEVt.jpg:large">
            <a:extLst>
              <a:ext uri="{FF2B5EF4-FFF2-40B4-BE49-F238E27FC236}">
                <a16:creationId xmlns:a16="http://schemas.microsoft.com/office/drawing/2014/main" id="{D0E4F971-82C7-4A5F-BA87-DD9EF4DD4C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513" y="1772816"/>
            <a:ext cx="8346385" cy="459051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Locked on Mozilla Firefox OS 2.5">
            <a:extLst>
              <a:ext uri="{FF2B5EF4-FFF2-40B4-BE49-F238E27FC236}">
                <a16:creationId xmlns:a16="http://schemas.microsoft.com/office/drawing/2014/main" id="{A02CE5F6-EE88-4B62-B83E-D38E2937579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4939" y="279567"/>
            <a:ext cx="614029" cy="614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5258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985" y="566962"/>
            <a:ext cx="4860030" cy="584647"/>
          </a:xfrm>
        </p:spPr>
        <p:txBody>
          <a:bodyPr/>
          <a:lstStyle/>
          <a:p>
            <a:r>
              <a:rPr lang="en-US" dirty="0"/>
              <a:t>For more information</a:t>
            </a:r>
          </a:p>
        </p:txBody>
      </p:sp>
      <p:sp>
        <p:nvSpPr>
          <p:cNvPr id="6" name="Rectangle 5">
            <a:extLst>
              <a:ext uri="{FF2B5EF4-FFF2-40B4-BE49-F238E27FC236}">
                <a16:creationId xmlns:a16="http://schemas.microsoft.com/office/drawing/2014/main" id="{176D7545-CC71-42AA-ABA2-8AFFFBD2586F}"/>
              </a:ext>
            </a:extLst>
          </p:cNvPr>
          <p:cNvSpPr/>
          <p:nvPr/>
        </p:nvSpPr>
        <p:spPr>
          <a:xfrm>
            <a:off x="4221258" y="3429001"/>
            <a:ext cx="3749485" cy="584647"/>
          </a:xfrm>
          <a:prstGeom prst="rect">
            <a:avLst/>
          </a:prstGeom>
        </p:spPr>
        <p:txBody>
          <a:bodyPr wrap="square">
            <a:spAutoFit/>
          </a:bodyPr>
          <a:lstStyle/>
          <a:p>
            <a:r>
              <a:rPr lang="en-US" sz="3199" dirty="0">
                <a:solidFill>
                  <a:prstClr val="white">
                    <a:lumMod val="95000"/>
                  </a:prstClr>
                </a:solidFill>
                <a:latin typeface="Corbel"/>
              </a:rPr>
              <a:t>dbatools.io/</a:t>
            </a:r>
            <a:r>
              <a:rPr lang="en-US" sz="3199" dirty="0" err="1">
                <a:solidFill>
                  <a:prstClr val="white">
                    <a:lumMod val="95000"/>
                  </a:prstClr>
                </a:solidFill>
                <a:latin typeface="Corbel"/>
              </a:rPr>
              <a:t>fullinstall</a:t>
            </a:r>
            <a:endParaRPr lang="en-US" sz="3199" dirty="0">
              <a:solidFill>
                <a:prstClr val="white">
                  <a:lumMod val="95000"/>
                </a:prstClr>
              </a:solidFill>
              <a:latin typeface="Corbel"/>
            </a:endParaRPr>
          </a:p>
        </p:txBody>
      </p:sp>
    </p:spTree>
    <p:extLst>
      <p:ext uri="{BB962C8B-B14F-4D97-AF65-F5344CB8AC3E}">
        <p14:creationId xmlns:p14="http://schemas.microsoft.com/office/powerpoint/2010/main" val="199349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7808" y="451518"/>
            <a:ext cx="3563886" cy="634082"/>
          </a:xfrm>
        </p:spPr>
        <p:txBody>
          <a:bodyPr/>
          <a:lstStyle/>
          <a:p>
            <a:r>
              <a:rPr lang="en-US" dirty="0"/>
              <a:t>Find-</a:t>
            </a:r>
            <a:r>
              <a:rPr lang="en-US" dirty="0" err="1"/>
              <a:t>DbaCommand</a:t>
            </a:r>
            <a:endParaRPr lang="en-US" dirty="0"/>
          </a:p>
        </p:txBody>
      </p:sp>
      <p:sp>
        <p:nvSpPr>
          <p:cNvPr id="7" name="Content Placeholder 6"/>
          <p:cNvSpPr>
            <a:spLocks noGrp="1"/>
          </p:cNvSpPr>
          <p:nvPr>
            <p:ph sz="half" idx="4294967295"/>
          </p:nvPr>
        </p:nvSpPr>
        <p:spPr>
          <a:xfrm>
            <a:off x="431404" y="1752600"/>
            <a:ext cx="11425237" cy="4484712"/>
          </a:xfrm>
        </p:spPr>
        <p:txBody>
          <a:bodyPr>
            <a:normAutofit/>
          </a:bodyPr>
          <a:lstStyle/>
          <a:p>
            <a:pPr>
              <a:lnSpc>
                <a:spcPct val="150000"/>
              </a:lnSpc>
            </a:pPr>
            <a:r>
              <a:rPr lang="en-US" sz="2133" dirty="0"/>
              <a:t>How to find a command</a:t>
            </a:r>
          </a:p>
          <a:p>
            <a:pPr marL="541731" lvl="2" indent="0">
              <a:lnSpc>
                <a:spcPct val="150000"/>
              </a:lnSpc>
              <a:buNone/>
            </a:pPr>
            <a:endParaRPr lang="en-US" sz="2133" dirty="0"/>
          </a:p>
          <a:p>
            <a:pPr>
              <a:lnSpc>
                <a:spcPct val="150000"/>
              </a:lnSpc>
            </a:pPr>
            <a:r>
              <a:rPr lang="en-US" sz="2133" dirty="0"/>
              <a:t>Find a command using the tags</a:t>
            </a:r>
          </a:p>
          <a:p>
            <a:pPr marL="541731" lvl="2" indent="0">
              <a:lnSpc>
                <a:spcPct val="150000"/>
              </a:lnSpc>
              <a:buNone/>
            </a:pPr>
            <a:br>
              <a:rPr lang="en-US" sz="2133" dirty="0"/>
            </a:br>
            <a:endParaRPr lang="en-US" sz="2133" dirty="0"/>
          </a:p>
          <a:p>
            <a:pPr>
              <a:lnSpc>
                <a:spcPct val="150000"/>
              </a:lnSpc>
            </a:pPr>
            <a:r>
              <a:rPr lang="en-US" sz="2133" dirty="0"/>
              <a:t>Find a command by author</a:t>
            </a:r>
          </a:p>
        </p:txBody>
      </p:sp>
      <p:sp>
        <p:nvSpPr>
          <p:cNvPr id="4" name="Rectangle 3">
            <a:extLst>
              <a:ext uri="{FF2B5EF4-FFF2-40B4-BE49-F238E27FC236}">
                <a16:creationId xmlns:a16="http://schemas.microsoft.com/office/drawing/2014/main" id="{09AE64ED-B9AB-437E-A659-44DF591A8729}"/>
              </a:ext>
            </a:extLst>
          </p:cNvPr>
          <p:cNvSpPr/>
          <p:nvPr/>
        </p:nvSpPr>
        <p:spPr>
          <a:xfrm>
            <a:off x="2639616" y="2371690"/>
            <a:ext cx="5904656" cy="588366"/>
          </a:xfrm>
          <a:prstGeom prst="rect">
            <a:avLst/>
          </a:prstGeom>
          <a:solidFill>
            <a:srgbClr val="012456"/>
          </a:solidFill>
        </p:spPr>
        <p:txBody>
          <a:bodyPr wrap="square">
            <a:spAutoFit/>
          </a:bodyPr>
          <a:lstStyle/>
          <a:p>
            <a:pPr>
              <a:lnSpc>
                <a:spcPct val="150000"/>
              </a:lnSpc>
            </a:pPr>
            <a:r>
              <a:rPr lang="en-US" sz="2400" dirty="0">
                <a:solidFill>
                  <a:prstClr val="white"/>
                </a:solidFill>
                <a:latin typeface="Corbel"/>
              </a:rPr>
              <a:t>Find-</a:t>
            </a:r>
            <a:r>
              <a:rPr lang="en-US" sz="2400" dirty="0" err="1">
                <a:solidFill>
                  <a:prstClr val="white"/>
                </a:solidFill>
                <a:latin typeface="Corbel"/>
              </a:rPr>
              <a:t>DbaCommand</a:t>
            </a:r>
            <a:r>
              <a:rPr lang="en-US" sz="2400" dirty="0">
                <a:solidFill>
                  <a:prstClr val="white"/>
                </a:solidFill>
                <a:latin typeface="Corbel"/>
              </a:rPr>
              <a:t>  backup</a:t>
            </a:r>
            <a:endParaRPr lang="en-US" sz="2400" dirty="0">
              <a:solidFill>
                <a:prstClr val="white"/>
              </a:solidFill>
              <a:latin typeface="Lucida Console" panose="020B0609040504020204" pitchFamily="49" charset="0"/>
            </a:endParaRPr>
          </a:p>
        </p:txBody>
      </p:sp>
      <p:sp>
        <p:nvSpPr>
          <p:cNvPr id="5" name="Rectangle 4">
            <a:extLst>
              <a:ext uri="{FF2B5EF4-FFF2-40B4-BE49-F238E27FC236}">
                <a16:creationId xmlns:a16="http://schemas.microsoft.com/office/drawing/2014/main" id="{CB78502E-01CD-4875-9ECE-45D23A4CEA64}"/>
              </a:ext>
            </a:extLst>
          </p:cNvPr>
          <p:cNvSpPr/>
          <p:nvPr/>
        </p:nvSpPr>
        <p:spPr>
          <a:xfrm>
            <a:off x="2639616" y="5589240"/>
            <a:ext cx="5904656" cy="533864"/>
          </a:xfrm>
          <a:prstGeom prst="rect">
            <a:avLst/>
          </a:prstGeom>
          <a:solidFill>
            <a:srgbClr val="012456"/>
          </a:solidFill>
        </p:spPr>
        <p:txBody>
          <a:bodyPr wrap="square">
            <a:spAutoFit/>
          </a:bodyPr>
          <a:lstStyle/>
          <a:p>
            <a:pPr marL="541731" lvl="2">
              <a:lnSpc>
                <a:spcPct val="150000"/>
              </a:lnSpc>
            </a:pPr>
            <a:r>
              <a:rPr lang="en-GB" sz="2133" dirty="0">
                <a:solidFill>
                  <a:prstClr val="white"/>
                </a:solidFill>
                <a:latin typeface="Corbel"/>
              </a:rPr>
              <a:t>Find-</a:t>
            </a:r>
            <a:r>
              <a:rPr lang="en-GB" sz="2133" dirty="0" err="1">
                <a:solidFill>
                  <a:prstClr val="white"/>
                </a:solidFill>
                <a:latin typeface="Corbel"/>
              </a:rPr>
              <a:t>DbaCommand</a:t>
            </a:r>
            <a:r>
              <a:rPr lang="en-GB" sz="2133" dirty="0">
                <a:solidFill>
                  <a:prstClr val="white"/>
                </a:solidFill>
                <a:latin typeface="Corbel"/>
              </a:rPr>
              <a:t> -Author Rob</a:t>
            </a:r>
            <a:endParaRPr lang="en-US" sz="2133" dirty="0">
              <a:solidFill>
                <a:prstClr val="white"/>
              </a:solidFill>
              <a:latin typeface="Corbel"/>
            </a:endParaRPr>
          </a:p>
        </p:txBody>
      </p:sp>
      <p:sp>
        <p:nvSpPr>
          <p:cNvPr id="6" name="Rectangle 5">
            <a:extLst>
              <a:ext uri="{FF2B5EF4-FFF2-40B4-BE49-F238E27FC236}">
                <a16:creationId xmlns:a16="http://schemas.microsoft.com/office/drawing/2014/main" id="{8D6C4AD0-3386-4E47-B7F4-276B7A36E970}"/>
              </a:ext>
            </a:extLst>
          </p:cNvPr>
          <p:cNvSpPr/>
          <p:nvPr/>
        </p:nvSpPr>
        <p:spPr>
          <a:xfrm>
            <a:off x="2639616" y="3944097"/>
            <a:ext cx="5904656" cy="588366"/>
          </a:xfrm>
          <a:prstGeom prst="rect">
            <a:avLst/>
          </a:prstGeom>
          <a:solidFill>
            <a:srgbClr val="012456"/>
          </a:solidFill>
        </p:spPr>
        <p:txBody>
          <a:bodyPr wrap="square">
            <a:spAutoFit/>
          </a:bodyPr>
          <a:lstStyle/>
          <a:p>
            <a:pPr>
              <a:lnSpc>
                <a:spcPct val="150000"/>
              </a:lnSpc>
            </a:pPr>
            <a:r>
              <a:rPr lang="en-US" sz="2400" dirty="0">
                <a:solidFill>
                  <a:prstClr val="white"/>
                </a:solidFill>
                <a:latin typeface="Corbel"/>
              </a:rPr>
              <a:t>Find-</a:t>
            </a:r>
            <a:r>
              <a:rPr lang="en-US" sz="2400" dirty="0" err="1">
                <a:solidFill>
                  <a:prstClr val="white"/>
                </a:solidFill>
                <a:latin typeface="Corbel"/>
              </a:rPr>
              <a:t>DbaCommand</a:t>
            </a:r>
            <a:r>
              <a:rPr lang="en-US" sz="2400" dirty="0">
                <a:solidFill>
                  <a:prstClr val="white"/>
                </a:solidFill>
                <a:latin typeface="Corbel"/>
              </a:rPr>
              <a:t> -Tag </a:t>
            </a:r>
            <a:r>
              <a:rPr lang="en-US" sz="2400" dirty="0" err="1">
                <a:solidFill>
                  <a:prstClr val="white"/>
                </a:solidFill>
                <a:latin typeface="Corbel"/>
              </a:rPr>
              <a:t>copy,user</a:t>
            </a:r>
            <a:endParaRPr lang="en-US" sz="2400" dirty="0">
              <a:solidFill>
                <a:prstClr val="white"/>
              </a:solidFill>
              <a:latin typeface="Lucida Console" panose="020B0609040504020204" pitchFamily="49" charset="0"/>
            </a:endParaRPr>
          </a:p>
        </p:txBody>
      </p:sp>
    </p:spTree>
    <p:extLst>
      <p:ext uri="{BB962C8B-B14F-4D97-AF65-F5344CB8AC3E}">
        <p14:creationId xmlns:p14="http://schemas.microsoft.com/office/powerpoint/2010/main" val="79163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0141" y="504825"/>
            <a:ext cx="2051718" cy="562074"/>
          </a:xfrm>
        </p:spPr>
        <p:txBody>
          <a:bodyPr/>
          <a:lstStyle/>
          <a:p>
            <a:r>
              <a:rPr lang="en-US" dirty="0"/>
              <a:t>Get-Help</a:t>
            </a:r>
          </a:p>
        </p:txBody>
      </p:sp>
      <p:sp>
        <p:nvSpPr>
          <p:cNvPr id="7" name="Content Placeholder 6"/>
          <p:cNvSpPr>
            <a:spLocks noGrp="1"/>
          </p:cNvSpPr>
          <p:nvPr>
            <p:ph sz="quarter" idx="4294967295"/>
          </p:nvPr>
        </p:nvSpPr>
        <p:spPr>
          <a:xfrm>
            <a:off x="868364" y="1700809"/>
            <a:ext cx="10844261" cy="4652367"/>
          </a:xfrm>
        </p:spPr>
        <p:txBody>
          <a:bodyPr>
            <a:normAutofit/>
          </a:bodyPr>
          <a:lstStyle/>
          <a:p>
            <a:pPr>
              <a:lnSpc>
                <a:spcPct val="150000"/>
              </a:lnSpc>
            </a:pPr>
            <a:r>
              <a:rPr lang="en-US" sz="2800" dirty="0"/>
              <a:t>Extensive documentation within each command</a:t>
            </a:r>
          </a:p>
          <a:p>
            <a:pPr marL="541731" lvl="2" indent="0">
              <a:lnSpc>
                <a:spcPct val="150000"/>
              </a:lnSpc>
              <a:buNone/>
            </a:pPr>
            <a:endParaRPr lang="en-US" sz="2800" dirty="0"/>
          </a:p>
          <a:p>
            <a:pPr>
              <a:lnSpc>
                <a:spcPct val="150000"/>
              </a:lnSpc>
            </a:pPr>
            <a:r>
              <a:rPr lang="en-US" sz="2800" dirty="0"/>
              <a:t>Extensive documentation on dbatools.io</a:t>
            </a:r>
          </a:p>
          <a:p>
            <a:pPr marL="541731" lvl="2" indent="0">
              <a:lnSpc>
                <a:spcPct val="150000"/>
              </a:lnSpc>
              <a:buNone/>
            </a:pPr>
            <a:r>
              <a:rPr lang="en-US" sz="2800" dirty="0"/>
              <a:t>dbatools.io/</a:t>
            </a:r>
            <a:r>
              <a:rPr lang="en-US" sz="2800" dirty="0" err="1"/>
              <a:t>CommandName</a:t>
            </a:r>
            <a:endParaRPr lang="en-US" sz="2800" dirty="0"/>
          </a:p>
          <a:p>
            <a:pPr>
              <a:lnSpc>
                <a:spcPct val="150000"/>
              </a:lnSpc>
            </a:pPr>
            <a:r>
              <a:rPr lang="en-US" sz="2800" dirty="0"/>
              <a:t>Some commands have videos</a:t>
            </a:r>
          </a:p>
          <a:p>
            <a:pPr marL="541731" lvl="2" indent="0">
              <a:lnSpc>
                <a:spcPct val="150000"/>
              </a:lnSpc>
              <a:buNone/>
            </a:pPr>
            <a:r>
              <a:rPr lang="en-US" sz="2800" dirty="0"/>
              <a:t>dbatools.io/</a:t>
            </a:r>
            <a:r>
              <a:rPr lang="en-US" sz="2800" dirty="0" err="1"/>
              <a:t>youtube</a:t>
            </a:r>
            <a:endParaRPr lang="en-US" sz="2800" dirty="0"/>
          </a:p>
        </p:txBody>
      </p:sp>
      <p:sp>
        <p:nvSpPr>
          <p:cNvPr id="4" name="Rectangle 3">
            <a:extLst>
              <a:ext uri="{FF2B5EF4-FFF2-40B4-BE49-F238E27FC236}">
                <a16:creationId xmlns:a16="http://schemas.microsoft.com/office/drawing/2014/main" id="{67C0BE7C-4A9F-44CD-A24E-87892EA19245}"/>
              </a:ext>
            </a:extLst>
          </p:cNvPr>
          <p:cNvSpPr/>
          <p:nvPr/>
        </p:nvSpPr>
        <p:spPr>
          <a:xfrm>
            <a:off x="3035660" y="2420888"/>
            <a:ext cx="5904656" cy="588366"/>
          </a:xfrm>
          <a:prstGeom prst="rect">
            <a:avLst/>
          </a:prstGeom>
          <a:solidFill>
            <a:srgbClr val="012456"/>
          </a:solidFill>
        </p:spPr>
        <p:txBody>
          <a:bodyPr wrap="square">
            <a:spAutoFit/>
          </a:bodyPr>
          <a:lstStyle/>
          <a:p>
            <a:pPr>
              <a:lnSpc>
                <a:spcPct val="150000"/>
              </a:lnSpc>
            </a:pPr>
            <a:r>
              <a:rPr lang="en-US" sz="2400" dirty="0">
                <a:solidFill>
                  <a:prstClr val="white"/>
                </a:solidFill>
                <a:latin typeface="Corbel"/>
              </a:rPr>
              <a:t>Get-Help Start-</a:t>
            </a:r>
            <a:r>
              <a:rPr lang="en-US" sz="2400" dirty="0" err="1">
                <a:solidFill>
                  <a:prstClr val="white"/>
                </a:solidFill>
                <a:latin typeface="Corbel"/>
              </a:rPr>
              <a:t>DbaMigration</a:t>
            </a:r>
            <a:r>
              <a:rPr lang="en-US" sz="2400" dirty="0">
                <a:solidFill>
                  <a:prstClr val="white"/>
                </a:solidFill>
                <a:latin typeface="Corbel"/>
              </a:rPr>
              <a:t> -Detailed</a:t>
            </a:r>
            <a:endParaRPr lang="en-US" sz="2400" dirty="0">
              <a:solidFill>
                <a:prstClr val="white"/>
              </a:solidFill>
              <a:latin typeface="Lucida Console" panose="020B0609040504020204" pitchFamily="49" charset="0"/>
            </a:endParaRPr>
          </a:p>
        </p:txBody>
      </p:sp>
    </p:spTree>
    <p:extLst>
      <p:ext uri="{BB962C8B-B14F-4D97-AF65-F5344CB8AC3E}">
        <p14:creationId xmlns:p14="http://schemas.microsoft.com/office/powerpoint/2010/main" val="3027394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0141" y="504825"/>
            <a:ext cx="2051718" cy="562074"/>
          </a:xfrm>
        </p:spPr>
        <p:txBody>
          <a:bodyPr/>
          <a:lstStyle/>
          <a:p>
            <a:r>
              <a:rPr lang="en-US" dirty="0"/>
              <a:t>Get-Help</a:t>
            </a:r>
          </a:p>
        </p:txBody>
      </p:sp>
      <p:sp>
        <p:nvSpPr>
          <p:cNvPr id="6" name="Rectangle 5">
            <a:extLst>
              <a:ext uri="{FF2B5EF4-FFF2-40B4-BE49-F238E27FC236}">
                <a16:creationId xmlns:a16="http://schemas.microsoft.com/office/drawing/2014/main" id="{D614FE1A-FF2D-401A-A0CE-884E05F75347}"/>
              </a:ext>
            </a:extLst>
          </p:cNvPr>
          <p:cNvSpPr/>
          <p:nvPr/>
        </p:nvSpPr>
        <p:spPr>
          <a:xfrm>
            <a:off x="1955540" y="2967335"/>
            <a:ext cx="8280920" cy="923330"/>
          </a:xfrm>
          <a:prstGeom prst="rect">
            <a:avLst/>
          </a:prstGeom>
          <a:solidFill>
            <a:srgbClr val="012456"/>
          </a:solidFill>
        </p:spPr>
        <p:txBody>
          <a:bodyPr wrap="square">
            <a:spAutoFit/>
          </a:bodyPr>
          <a:lstStyle/>
          <a:p>
            <a:r>
              <a:rPr lang="en-GB" dirty="0">
                <a:solidFill>
                  <a:prstClr val="white"/>
                </a:solidFill>
                <a:latin typeface="Corbel"/>
              </a:rPr>
              <a:t>## Here is a neat trick</a:t>
            </a:r>
          </a:p>
          <a:p>
            <a:br>
              <a:rPr lang="en-GB" dirty="0">
                <a:solidFill>
                  <a:prstClr val="white"/>
                </a:solidFill>
                <a:latin typeface="Corbel"/>
              </a:rPr>
            </a:br>
            <a:r>
              <a:rPr lang="en-GB" dirty="0">
                <a:solidFill>
                  <a:prstClr val="white"/>
                </a:solidFill>
                <a:latin typeface="Corbel"/>
              </a:rPr>
              <a:t>Find-</a:t>
            </a:r>
            <a:r>
              <a:rPr lang="en-GB" dirty="0" err="1">
                <a:solidFill>
                  <a:prstClr val="white"/>
                </a:solidFill>
                <a:latin typeface="Corbel"/>
              </a:rPr>
              <a:t>DbaCommand</a:t>
            </a:r>
            <a:r>
              <a:rPr lang="en-GB" dirty="0">
                <a:solidFill>
                  <a:prstClr val="white"/>
                </a:solidFill>
                <a:latin typeface="Corbel"/>
              </a:rPr>
              <a:t> -Pattern linked | Out-</a:t>
            </a:r>
            <a:r>
              <a:rPr lang="en-GB" dirty="0" err="1">
                <a:solidFill>
                  <a:prstClr val="white"/>
                </a:solidFill>
                <a:latin typeface="Corbel"/>
              </a:rPr>
              <a:t>GridView</a:t>
            </a:r>
            <a:r>
              <a:rPr lang="en-GB" dirty="0">
                <a:solidFill>
                  <a:prstClr val="white"/>
                </a:solidFill>
                <a:latin typeface="Corbel"/>
              </a:rPr>
              <a:t> -</a:t>
            </a:r>
            <a:r>
              <a:rPr lang="en-GB" dirty="0" err="1">
                <a:solidFill>
                  <a:prstClr val="white"/>
                </a:solidFill>
                <a:latin typeface="Corbel"/>
              </a:rPr>
              <a:t>PassThru</a:t>
            </a:r>
            <a:r>
              <a:rPr lang="en-GB" dirty="0">
                <a:solidFill>
                  <a:prstClr val="white"/>
                </a:solidFill>
                <a:latin typeface="Corbel"/>
              </a:rPr>
              <a:t> | Get-Help -Full </a:t>
            </a:r>
          </a:p>
        </p:txBody>
      </p:sp>
    </p:spTree>
    <p:extLst>
      <p:ext uri="{BB962C8B-B14F-4D97-AF65-F5344CB8AC3E}">
        <p14:creationId xmlns:p14="http://schemas.microsoft.com/office/powerpoint/2010/main" val="1524264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Compare-Object SqlServer dbatools</a:t>
            </a:r>
          </a:p>
        </p:txBody>
      </p:sp>
      <p:graphicFrame>
        <p:nvGraphicFramePr>
          <p:cNvPr id="3" name="Content Placeholder 2">
            <a:extLst>
              <a:ext uri="{FF2B5EF4-FFF2-40B4-BE49-F238E27FC236}">
                <a16:creationId xmlns:a16="http://schemas.microsoft.com/office/drawing/2014/main" id="{30E72CB0-5C5B-4949-BA54-98763DF9F4EF}"/>
              </a:ext>
            </a:extLst>
          </p:cNvPr>
          <p:cNvGraphicFramePr>
            <a:graphicFrameLocks noGrp="1"/>
          </p:cNvGraphicFramePr>
          <p:nvPr>
            <p:ph sz="quarter" idx="4294967295"/>
            <p:extLst/>
          </p:nvPr>
        </p:nvGraphicFramePr>
        <p:xfrm>
          <a:off x="434975" y="2276872"/>
          <a:ext cx="11322050" cy="3337560"/>
        </p:xfrm>
        <a:graphic>
          <a:graphicData uri="http://schemas.openxmlformats.org/drawingml/2006/table">
            <a:tbl>
              <a:tblPr firstRow="1" bandRow="1">
                <a:tableStyleId>{8EC20E35-A176-4012-BC5E-935CFFF8708E}</a:tableStyleId>
              </a:tblPr>
              <a:tblGrid>
                <a:gridCol w="7230466">
                  <a:extLst>
                    <a:ext uri="{9D8B030D-6E8A-4147-A177-3AD203B41FA5}">
                      <a16:colId xmlns:a16="http://schemas.microsoft.com/office/drawing/2014/main" val="2942505148"/>
                    </a:ext>
                  </a:extLst>
                </a:gridCol>
                <a:gridCol w="4091584">
                  <a:extLst>
                    <a:ext uri="{9D8B030D-6E8A-4147-A177-3AD203B41FA5}">
                      <a16:colId xmlns:a16="http://schemas.microsoft.com/office/drawing/2014/main" val="1972704238"/>
                    </a:ext>
                  </a:extLst>
                </a:gridCol>
              </a:tblGrid>
              <a:tr h="370840">
                <a:tc>
                  <a:txBody>
                    <a:bodyPr/>
                    <a:lstStyle/>
                    <a:p>
                      <a:pPr algn="ctr"/>
                      <a:r>
                        <a:rPr lang="en-GB" dirty="0" err="1"/>
                        <a:t>InputObject</a:t>
                      </a:r>
                      <a:endParaRPr lang="en-GB" dirty="0"/>
                    </a:p>
                  </a:txBody>
                  <a:tcPr>
                    <a:solidFill>
                      <a:srgbClr val="002060"/>
                    </a:solidFill>
                  </a:tcPr>
                </a:tc>
                <a:tc>
                  <a:txBody>
                    <a:bodyPr/>
                    <a:lstStyle/>
                    <a:p>
                      <a:pPr algn="ctr"/>
                      <a:r>
                        <a:rPr lang="en-GB" dirty="0" err="1"/>
                        <a:t>SideIndicator</a:t>
                      </a:r>
                      <a:endParaRPr lang="en-GB" dirty="0"/>
                    </a:p>
                  </a:txBody>
                  <a:tcPr>
                    <a:solidFill>
                      <a:srgbClr val="002060"/>
                    </a:solidFill>
                  </a:tcPr>
                </a:tc>
                <a:extLst>
                  <a:ext uri="{0D108BD9-81ED-4DB2-BD59-A6C34878D82A}">
                    <a16:rowId xmlns:a16="http://schemas.microsoft.com/office/drawing/2014/main" val="84334936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SqlServer is officially supported by Microsoft</a:t>
                      </a:r>
                    </a:p>
                  </a:txBody>
                  <a:tcPr>
                    <a:solidFill>
                      <a:srgbClr val="0020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chemeClr val="tx1"/>
                          </a:solidFill>
                        </a:rPr>
                        <a:t>&lt;=</a:t>
                      </a:r>
                    </a:p>
                  </a:txBody>
                  <a:tcPr>
                    <a:solidFill>
                      <a:srgbClr val="002060"/>
                    </a:solidFill>
                  </a:tcPr>
                </a:tc>
                <a:extLst>
                  <a:ext uri="{0D108BD9-81ED-4DB2-BD59-A6C34878D82A}">
                    <a16:rowId xmlns:a16="http://schemas.microsoft.com/office/drawing/2014/main" val="25437902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SqlServer is C# cmdlet based</a:t>
                      </a:r>
                    </a:p>
                  </a:txBody>
                  <a:tcPr>
                    <a:solidFill>
                      <a:srgbClr val="0020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chemeClr val="tx1"/>
                          </a:solidFill>
                        </a:rPr>
                        <a:t>&lt;=</a:t>
                      </a:r>
                    </a:p>
                  </a:txBody>
                  <a:tcPr>
                    <a:solidFill>
                      <a:srgbClr val="002060"/>
                    </a:solidFill>
                  </a:tcPr>
                </a:tc>
                <a:extLst>
                  <a:ext uri="{0D108BD9-81ED-4DB2-BD59-A6C34878D82A}">
                    <a16:rowId xmlns:a16="http://schemas.microsoft.com/office/drawing/2014/main" val="14485204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SqlServer is closed-source &amp; must be fixed and enhanced by Microsoft</a:t>
                      </a:r>
                    </a:p>
                  </a:txBody>
                  <a:tcPr>
                    <a:solidFill>
                      <a:srgbClr val="0020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chemeClr val="tx1"/>
                          </a:solidFill>
                        </a:rPr>
                        <a:t>&lt;=</a:t>
                      </a:r>
                    </a:p>
                  </a:txBody>
                  <a:tcPr>
                    <a:solidFill>
                      <a:srgbClr val="002060"/>
                    </a:solidFill>
                  </a:tcPr>
                </a:tc>
                <a:extLst>
                  <a:ext uri="{0D108BD9-81ED-4DB2-BD59-A6C34878D82A}">
                    <a16:rowId xmlns:a16="http://schemas.microsoft.com/office/drawing/2014/main" val="364812263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SqlServer has fewer resources</a:t>
                      </a:r>
                    </a:p>
                  </a:txBody>
                  <a:tcPr>
                    <a:solidFill>
                      <a:srgbClr val="0020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chemeClr val="tx1"/>
                          </a:solidFill>
                        </a:rPr>
                        <a:t>&lt;=</a:t>
                      </a:r>
                    </a:p>
                  </a:txBody>
                  <a:tcPr>
                    <a:solidFill>
                      <a:srgbClr val="002060"/>
                    </a:solidFill>
                  </a:tcPr>
                </a:tc>
                <a:extLst>
                  <a:ext uri="{0D108BD9-81ED-4DB2-BD59-A6C34878D82A}">
                    <a16:rowId xmlns:a16="http://schemas.microsoft.com/office/drawing/2014/main" val="40216775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dbatools has unofficial, community-based support</a:t>
                      </a:r>
                    </a:p>
                  </a:txBody>
                  <a:tcPr>
                    <a:solidFill>
                      <a:srgbClr val="0020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chemeClr val="tx1"/>
                          </a:solidFill>
                        </a:rPr>
                        <a:t>=&gt;</a:t>
                      </a:r>
                    </a:p>
                  </a:txBody>
                  <a:tcPr>
                    <a:solidFill>
                      <a:srgbClr val="002060"/>
                    </a:solidFill>
                  </a:tcPr>
                </a:tc>
                <a:extLst>
                  <a:ext uri="{0D108BD9-81ED-4DB2-BD59-A6C34878D82A}">
                    <a16:rowId xmlns:a16="http://schemas.microsoft.com/office/drawing/2014/main" val="156549037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dbatools is PowerShell function based</a:t>
                      </a:r>
                    </a:p>
                  </a:txBody>
                  <a:tcPr>
                    <a:solidFill>
                      <a:srgbClr val="0020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chemeClr val="tx1"/>
                          </a:solidFill>
                        </a:rPr>
                        <a:t>=&gt;</a:t>
                      </a:r>
                    </a:p>
                  </a:txBody>
                  <a:tcPr>
                    <a:solidFill>
                      <a:srgbClr val="002060"/>
                    </a:solidFill>
                  </a:tcPr>
                </a:tc>
                <a:extLst>
                  <a:ext uri="{0D108BD9-81ED-4DB2-BD59-A6C34878D82A}">
                    <a16:rowId xmlns:a16="http://schemas.microsoft.com/office/drawing/2014/main" val="368859581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dbatools is open source – fix or enhance yourself or ask us</a:t>
                      </a:r>
                    </a:p>
                  </a:txBody>
                  <a:tcPr>
                    <a:solidFill>
                      <a:srgbClr val="0020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chemeClr val="tx1"/>
                          </a:solidFill>
                        </a:rPr>
                        <a:t>=&gt;</a:t>
                      </a:r>
                    </a:p>
                  </a:txBody>
                  <a:tcPr>
                    <a:solidFill>
                      <a:srgbClr val="002060"/>
                    </a:solidFill>
                  </a:tcPr>
                </a:tc>
                <a:extLst>
                  <a:ext uri="{0D108BD9-81ED-4DB2-BD59-A6C34878D82A}">
                    <a16:rowId xmlns:a16="http://schemas.microsoft.com/office/drawing/2014/main" val="237583807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dbatools has 100+ contributors</a:t>
                      </a:r>
                    </a:p>
                  </a:txBody>
                  <a:tcPr>
                    <a:solidFill>
                      <a:srgbClr val="002060"/>
                    </a:solidFill>
                  </a:tcPr>
                </a:tc>
                <a:tc>
                  <a:txBody>
                    <a:bodyPr/>
                    <a:lstStyle/>
                    <a:p>
                      <a:pPr algn="ctr"/>
                      <a:r>
                        <a:rPr lang="en-GB" dirty="0">
                          <a:solidFill>
                            <a:schemeClr val="tx1"/>
                          </a:solidFill>
                        </a:rPr>
                        <a:t>=&gt;</a:t>
                      </a:r>
                    </a:p>
                  </a:txBody>
                  <a:tcPr>
                    <a:solidFill>
                      <a:srgbClr val="002060"/>
                    </a:solidFill>
                  </a:tcPr>
                </a:tc>
                <a:extLst>
                  <a:ext uri="{0D108BD9-81ED-4DB2-BD59-A6C34878D82A}">
                    <a16:rowId xmlns:a16="http://schemas.microsoft.com/office/drawing/2014/main" val="3128183703"/>
                  </a:ext>
                </a:extLst>
              </a:tr>
            </a:tbl>
          </a:graphicData>
        </a:graphic>
      </p:graphicFrame>
    </p:spTree>
    <p:extLst>
      <p:ext uri="{BB962C8B-B14F-4D97-AF65-F5344CB8AC3E}">
        <p14:creationId xmlns:p14="http://schemas.microsoft.com/office/powerpoint/2010/main" val="2500442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5DCFED8-7764-4D2B-8745-63F34B8887DE}"/>
              </a:ext>
            </a:extLst>
          </p:cNvPr>
          <p:cNvSpPr>
            <a:spLocks noGrp="1"/>
          </p:cNvSpPr>
          <p:nvPr>
            <p:ph type="ctrTitle"/>
          </p:nvPr>
        </p:nvSpPr>
        <p:spPr>
          <a:xfrm>
            <a:off x="2080220" y="1778431"/>
            <a:ext cx="5926002" cy="2400496"/>
          </a:xfrm>
        </p:spPr>
        <p:txBody>
          <a:bodyPr/>
          <a:lstStyle/>
          <a:p>
            <a:pPr>
              <a:lnSpc>
                <a:spcPct val="100000"/>
              </a:lnSpc>
            </a:pPr>
            <a:r>
              <a:rPr lang="en-US" dirty="0"/>
              <a:t>demo time!</a:t>
            </a:r>
          </a:p>
        </p:txBody>
      </p:sp>
      <p:pic>
        <p:nvPicPr>
          <p:cNvPr id="3" name="Picture 2">
            <a:extLst>
              <a:ext uri="{FF2B5EF4-FFF2-40B4-BE49-F238E27FC236}">
                <a16:creationId xmlns:a16="http://schemas.microsoft.com/office/drawing/2014/main" id="{1FF0CAF7-17C4-486E-A2BF-D286EAE131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87192" y="2306624"/>
            <a:ext cx="2649178" cy="2649178"/>
          </a:xfrm>
          <a:prstGeom prst="rect">
            <a:avLst/>
          </a:prstGeom>
        </p:spPr>
      </p:pic>
    </p:spTree>
    <p:extLst>
      <p:ext uri="{BB962C8B-B14F-4D97-AF65-F5344CB8AC3E}">
        <p14:creationId xmlns:p14="http://schemas.microsoft.com/office/powerpoint/2010/main" val="13483233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A3449-ADAD-441A-B674-D0E59D4CB7B9}"/>
              </a:ext>
            </a:extLst>
          </p:cNvPr>
          <p:cNvSpPr>
            <a:spLocks noGrp="1"/>
          </p:cNvSpPr>
          <p:nvPr>
            <p:ph type="ctrTitle"/>
          </p:nvPr>
        </p:nvSpPr>
        <p:spPr>
          <a:xfrm>
            <a:off x="1588" y="3721607"/>
            <a:ext cx="8441216" cy="1639737"/>
          </a:xfrm>
        </p:spPr>
        <p:txBody>
          <a:bodyPr/>
          <a:lstStyle/>
          <a:p>
            <a:pPr algn="ctr"/>
            <a:br>
              <a:rPr lang="en-US" dirty="0"/>
            </a:br>
            <a:r>
              <a:rPr lang="en-US" dirty="0"/>
              <a:t> </a:t>
            </a:r>
            <a:br>
              <a:rPr lang="en-US" dirty="0"/>
            </a:br>
            <a:br>
              <a:rPr lang="en-US" dirty="0">
                <a:solidFill>
                  <a:schemeClr val="accent1"/>
                </a:solidFill>
              </a:rPr>
            </a:br>
            <a:r>
              <a:rPr lang="en-US" dirty="0"/>
              <a:t> </a:t>
            </a:r>
            <a:br>
              <a:rPr lang="en-US" dirty="0"/>
            </a:br>
            <a:r>
              <a:rPr lang="en-US" dirty="0"/>
              <a:t>SQL Server</a:t>
            </a:r>
            <a:br>
              <a:rPr lang="en-US" dirty="0"/>
            </a:br>
            <a:endParaRPr lang="en-GB" dirty="0"/>
          </a:p>
        </p:txBody>
      </p:sp>
      <p:sp>
        <p:nvSpPr>
          <p:cNvPr id="9" name="Title 1">
            <a:extLst>
              <a:ext uri="{FF2B5EF4-FFF2-40B4-BE49-F238E27FC236}">
                <a16:creationId xmlns:a16="http://schemas.microsoft.com/office/drawing/2014/main" id="{EBF2ADC9-DF45-4497-93A1-F4D91CB8A90B}"/>
              </a:ext>
            </a:extLst>
          </p:cNvPr>
          <p:cNvSpPr txBox="1">
            <a:spLocks/>
          </p:cNvSpPr>
          <p:nvPr/>
        </p:nvSpPr>
        <p:spPr>
          <a:xfrm>
            <a:off x="93772" y="1406872"/>
            <a:ext cx="8441216" cy="1729525"/>
          </a:xfrm>
          <a:prstGeom prst="rect">
            <a:avLst/>
          </a:prstGeom>
        </p:spPr>
        <p:txBody>
          <a:bodyPr vert="horz" lIns="121888" tIns="60944" rIns="121888" bIns="60944" rtlCol="0" anchor="b" anchorCtr="0">
            <a:noAutofit/>
          </a:bodyPr>
          <a:lstStyle>
            <a:lvl1pPr marL="0" marR="0" indent="0" algn="r"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pPr algn="ctr"/>
            <a:br>
              <a:rPr lang="en-US" sz="7198" dirty="0">
                <a:solidFill>
                  <a:srgbClr val="B2B2B2"/>
                </a:solidFill>
              </a:rPr>
            </a:br>
            <a:r>
              <a:rPr lang="en-US" sz="7198" dirty="0">
                <a:solidFill>
                  <a:srgbClr val="B2B2B2"/>
                </a:solidFill>
              </a:rPr>
              <a:t> </a:t>
            </a:r>
            <a:br>
              <a:rPr lang="en-US" sz="7198" dirty="0">
                <a:solidFill>
                  <a:srgbClr val="B2B2B2"/>
                </a:solidFill>
              </a:rPr>
            </a:br>
            <a:br>
              <a:rPr lang="en-US" sz="7198" dirty="0">
                <a:solidFill>
                  <a:srgbClr val="57BCE5"/>
                </a:solidFill>
              </a:rPr>
            </a:br>
            <a:r>
              <a:rPr lang="en-US" sz="7198" dirty="0">
                <a:solidFill>
                  <a:srgbClr val="B2B2B2"/>
                </a:solidFill>
              </a:rPr>
              <a:t>Pester</a:t>
            </a:r>
            <a:br>
              <a:rPr lang="en-US" sz="7198" dirty="0">
                <a:solidFill>
                  <a:srgbClr val="B2B2B2"/>
                </a:solidFill>
              </a:rPr>
            </a:br>
            <a:endParaRPr lang="en-US" sz="7198" dirty="0">
              <a:solidFill>
                <a:srgbClr val="B2B2B2"/>
              </a:solidFill>
            </a:endParaRPr>
          </a:p>
        </p:txBody>
      </p:sp>
      <p:sp>
        <p:nvSpPr>
          <p:cNvPr id="8" name="Rectangle 7">
            <a:extLst>
              <a:ext uri="{FF2B5EF4-FFF2-40B4-BE49-F238E27FC236}">
                <a16:creationId xmlns:a16="http://schemas.microsoft.com/office/drawing/2014/main" id="{B93E3D79-C882-456A-992B-98CB31D92CE3}"/>
              </a:ext>
            </a:extLst>
          </p:cNvPr>
          <p:cNvSpPr/>
          <p:nvPr/>
        </p:nvSpPr>
        <p:spPr>
          <a:xfrm>
            <a:off x="3591977" y="2479978"/>
            <a:ext cx="1260432" cy="1282018"/>
          </a:xfrm>
          <a:prstGeom prst="rect">
            <a:avLst/>
          </a:prstGeom>
        </p:spPr>
        <p:txBody>
          <a:bodyPr wrap="square">
            <a:spAutoFit/>
          </a:bodyPr>
          <a:lstStyle/>
          <a:p>
            <a:r>
              <a:rPr lang="en-US" sz="7731" dirty="0">
                <a:solidFill>
                  <a:srgbClr val="F4D968"/>
                </a:solidFill>
                <a:latin typeface="Corbel"/>
              </a:rPr>
              <a:t>❤️</a:t>
            </a:r>
          </a:p>
        </p:txBody>
      </p:sp>
      <p:pic>
        <p:nvPicPr>
          <p:cNvPr id="5" name="Picture 4">
            <a:extLst>
              <a:ext uri="{FF2B5EF4-FFF2-40B4-BE49-F238E27FC236}">
                <a16:creationId xmlns:a16="http://schemas.microsoft.com/office/drawing/2014/main" id="{135E69DA-BF0F-40E7-BF14-181C3F4EFFDC}"/>
              </a:ext>
            </a:extLst>
          </p:cNvPr>
          <p:cNvPicPr>
            <a:picLocks noChangeAspect="1"/>
          </p:cNvPicPr>
          <p:nvPr/>
        </p:nvPicPr>
        <p:blipFill>
          <a:blip r:embed="rId3"/>
          <a:stretch>
            <a:fillRect/>
          </a:stretch>
        </p:blipFill>
        <p:spPr>
          <a:xfrm>
            <a:off x="9167893" y="1410094"/>
            <a:ext cx="2334445" cy="3689562"/>
          </a:xfrm>
          <a:prstGeom prst="rect">
            <a:avLst/>
          </a:prstGeom>
        </p:spPr>
      </p:pic>
    </p:spTree>
    <p:extLst>
      <p:ext uri="{BB962C8B-B14F-4D97-AF65-F5344CB8AC3E}">
        <p14:creationId xmlns:p14="http://schemas.microsoft.com/office/powerpoint/2010/main" val="32810215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030" y="792856"/>
            <a:ext cx="10969943" cy="817062"/>
          </a:xfrm>
        </p:spPr>
        <p:txBody>
          <a:bodyPr>
            <a:noAutofit/>
          </a:bodyPr>
          <a:lstStyle/>
          <a:p>
            <a:pPr algn="ctr"/>
            <a:r>
              <a:rPr lang="en-US" sz="7998" b="1" i="1" dirty="0">
                <a:latin typeface="AppleStorm" panose="02000603000000000000" pitchFamily="50" charset="0"/>
              </a:rPr>
              <a:t>TODAY’s TO DO LIST</a:t>
            </a:r>
          </a:p>
        </p:txBody>
      </p:sp>
      <p:sp>
        <p:nvSpPr>
          <p:cNvPr id="3" name="TextBox 2"/>
          <p:cNvSpPr txBox="1"/>
          <p:nvPr/>
        </p:nvSpPr>
        <p:spPr>
          <a:xfrm>
            <a:off x="1920624" y="2349163"/>
            <a:ext cx="9142634" cy="2593980"/>
          </a:xfrm>
          <a:prstGeom prst="rect">
            <a:avLst/>
          </a:prstGeom>
          <a:noFill/>
        </p:spPr>
        <p:txBody>
          <a:bodyPr wrap="square" rtlCol="0">
            <a:spAutoFit/>
          </a:bodyPr>
          <a:lstStyle/>
          <a:p>
            <a:pPr marL="342814" indent="-342814">
              <a:lnSpc>
                <a:spcPct val="90000"/>
              </a:lnSpc>
              <a:buFont typeface="+mj-lt"/>
              <a:buAutoNum type="arabicPeriod"/>
            </a:pPr>
            <a:r>
              <a:rPr lang="en-GB" sz="5999" b="1" i="1" dirty="0">
                <a:solidFill>
                  <a:prstClr val="white"/>
                </a:solidFill>
                <a:latin typeface="AppleStorm" panose="02000603000000000000" pitchFamily="50" charset="0"/>
              </a:rPr>
              <a:t> GET UP</a:t>
            </a:r>
          </a:p>
          <a:p>
            <a:pPr marL="342814" indent="-342814">
              <a:lnSpc>
                <a:spcPct val="90000"/>
              </a:lnSpc>
              <a:buFont typeface="+mj-lt"/>
              <a:buAutoNum type="arabicPeriod"/>
            </a:pPr>
            <a:r>
              <a:rPr lang="en-GB" sz="5999" b="1" i="1" dirty="0">
                <a:solidFill>
                  <a:prstClr val="white"/>
                </a:solidFill>
                <a:latin typeface="AppleStorm" panose="02000603000000000000" pitchFamily="50" charset="0"/>
              </a:rPr>
              <a:t> Drink Appropriate Liquid</a:t>
            </a:r>
          </a:p>
          <a:p>
            <a:pPr marL="342814" indent="-342814">
              <a:lnSpc>
                <a:spcPct val="90000"/>
              </a:lnSpc>
              <a:buFont typeface="+mj-lt"/>
              <a:buAutoNum type="arabicPeriod"/>
            </a:pPr>
            <a:r>
              <a:rPr lang="en-GB" sz="5999" b="1" i="1" dirty="0">
                <a:solidFill>
                  <a:prstClr val="white"/>
                </a:solidFill>
                <a:latin typeface="AppleStorm" panose="02000603000000000000" pitchFamily="50" charset="0"/>
              </a:rPr>
              <a:t> The Rest</a:t>
            </a:r>
          </a:p>
        </p:txBody>
      </p:sp>
    </p:spTree>
    <p:extLst>
      <p:ext uri="{BB962C8B-B14F-4D97-AF65-F5344CB8AC3E}">
        <p14:creationId xmlns:p14="http://schemas.microsoft.com/office/powerpoint/2010/main" val="2476100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604682" y="1242322"/>
            <a:ext cx="11466233" cy="4950773"/>
          </a:xfrm>
        </p:spPr>
        <p:txBody>
          <a:bodyPr/>
          <a:lstStyle/>
          <a:p>
            <a:pPr lvl="0">
              <a:lnSpc>
                <a:spcPct val="120000"/>
              </a:lnSpc>
            </a:pPr>
            <a:r>
              <a:rPr lang="en-US" sz="4266" dirty="0">
                <a:solidFill>
                  <a:schemeClr val="tx1"/>
                </a:solidFill>
              </a:rPr>
              <a:t>Dbatools</a:t>
            </a:r>
          </a:p>
          <a:p>
            <a:pPr lvl="0">
              <a:lnSpc>
                <a:spcPct val="120000"/>
              </a:lnSpc>
            </a:pPr>
            <a:r>
              <a:rPr lang="en-US" sz="4266" dirty="0">
                <a:solidFill>
                  <a:schemeClr val="tx1"/>
                </a:solidFill>
              </a:rPr>
              <a:t>Agent Jobs</a:t>
            </a:r>
          </a:p>
          <a:p>
            <a:pPr lvl="0">
              <a:lnSpc>
                <a:spcPct val="120000"/>
              </a:lnSpc>
            </a:pPr>
            <a:r>
              <a:rPr lang="en-US" sz="4266" dirty="0">
                <a:solidFill>
                  <a:schemeClr val="tx1"/>
                </a:solidFill>
              </a:rPr>
              <a:t>Dbachecks</a:t>
            </a:r>
          </a:p>
          <a:p>
            <a:pPr lvl="0">
              <a:lnSpc>
                <a:spcPct val="120000"/>
              </a:lnSpc>
            </a:pPr>
            <a:r>
              <a:rPr lang="en-US" sz="4266" dirty="0">
                <a:solidFill>
                  <a:schemeClr val="tx1"/>
                </a:solidFill>
              </a:rPr>
              <a:t>Q &amp; A</a:t>
            </a:r>
          </a:p>
        </p:txBody>
      </p:sp>
      <p:sp>
        <p:nvSpPr>
          <p:cNvPr id="2" name="Title 1"/>
          <p:cNvSpPr>
            <a:spLocks noGrp="1"/>
          </p:cNvSpPr>
          <p:nvPr>
            <p:ph type="title"/>
          </p:nvPr>
        </p:nvSpPr>
        <p:spPr/>
        <p:txBody>
          <a:bodyPr>
            <a:normAutofit/>
          </a:bodyPr>
          <a:lstStyle/>
          <a:p>
            <a:r>
              <a:rPr lang="en-US" sz="4000" dirty="0">
                <a:solidFill>
                  <a:schemeClr val="tx1"/>
                </a:solidFill>
              </a:rPr>
              <a:t>Agenda, after lunch</a:t>
            </a:r>
          </a:p>
        </p:txBody>
      </p:sp>
    </p:spTree>
    <p:extLst>
      <p:ext uri="{BB962C8B-B14F-4D97-AF65-F5344CB8AC3E}">
        <p14:creationId xmlns:p14="http://schemas.microsoft.com/office/powerpoint/2010/main" val="31123244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4294967295"/>
          </p:nvPr>
        </p:nvPicPr>
        <p:blipFill>
          <a:blip r:embed="rId3"/>
          <a:stretch>
            <a:fillRect/>
          </a:stretch>
        </p:blipFill>
        <p:spPr>
          <a:xfrm>
            <a:off x="1588" y="2318040"/>
            <a:ext cx="5137928" cy="3857678"/>
          </a:xfrm>
          <a:prstGeom prst="rect">
            <a:avLst/>
          </a:prstGeom>
        </p:spPr>
      </p:pic>
      <p:pic>
        <p:nvPicPr>
          <p:cNvPr id="5" name="Picture 4"/>
          <p:cNvPicPr>
            <a:picLocks noChangeAspect="1"/>
          </p:cNvPicPr>
          <p:nvPr/>
        </p:nvPicPr>
        <p:blipFill>
          <a:blip r:embed="rId4"/>
          <a:stretch>
            <a:fillRect/>
          </a:stretch>
        </p:blipFill>
        <p:spPr>
          <a:xfrm>
            <a:off x="3515330" y="1341312"/>
            <a:ext cx="2418721" cy="2114000"/>
          </a:xfrm>
          <a:prstGeom prst="rect">
            <a:avLst/>
          </a:prstGeom>
        </p:spPr>
      </p:pic>
      <p:pic>
        <p:nvPicPr>
          <p:cNvPr id="7" name="Picture 6"/>
          <p:cNvPicPr>
            <a:picLocks noChangeAspect="1"/>
          </p:cNvPicPr>
          <p:nvPr/>
        </p:nvPicPr>
        <p:blipFill>
          <a:blip r:embed="rId5"/>
          <a:stretch>
            <a:fillRect/>
          </a:stretch>
        </p:blipFill>
        <p:spPr>
          <a:xfrm>
            <a:off x="3918115" y="1595511"/>
            <a:ext cx="3182788" cy="1958639"/>
          </a:xfrm>
          <a:prstGeom prst="rect">
            <a:avLst/>
          </a:prstGeom>
        </p:spPr>
      </p:pic>
      <p:pic>
        <p:nvPicPr>
          <p:cNvPr id="9" name="Picture 8"/>
          <p:cNvPicPr>
            <a:picLocks noChangeAspect="1"/>
          </p:cNvPicPr>
          <p:nvPr/>
        </p:nvPicPr>
        <p:blipFill>
          <a:blip r:embed="rId6"/>
          <a:stretch>
            <a:fillRect/>
          </a:stretch>
        </p:blipFill>
        <p:spPr>
          <a:xfrm>
            <a:off x="4302608" y="2316252"/>
            <a:ext cx="3428107" cy="2656783"/>
          </a:xfrm>
          <a:prstGeom prst="rect">
            <a:avLst/>
          </a:prstGeom>
        </p:spPr>
      </p:pic>
      <p:pic>
        <p:nvPicPr>
          <p:cNvPr id="10" name="Picture 9"/>
          <p:cNvPicPr>
            <a:picLocks noChangeAspect="1"/>
          </p:cNvPicPr>
          <p:nvPr/>
        </p:nvPicPr>
        <p:blipFill>
          <a:blip r:embed="rId7"/>
          <a:stretch>
            <a:fillRect/>
          </a:stretch>
        </p:blipFill>
        <p:spPr>
          <a:xfrm>
            <a:off x="8183280" y="2133195"/>
            <a:ext cx="2856756" cy="3675693"/>
          </a:xfrm>
          <a:prstGeom prst="rect">
            <a:avLst/>
          </a:prstGeom>
        </p:spPr>
      </p:pic>
      <p:pic>
        <p:nvPicPr>
          <p:cNvPr id="11" name="Picture 10"/>
          <p:cNvPicPr>
            <a:picLocks noChangeAspect="1"/>
          </p:cNvPicPr>
          <p:nvPr/>
        </p:nvPicPr>
        <p:blipFill>
          <a:blip r:embed="rId8"/>
          <a:stretch>
            <a:fillRect/>
          </a:stretch>
        </p:blipFill>
        <p:spPr>
          <a:xfrm>
            <a:off x="7049887" y="2743375"/>
            <a:ext cx="3407375" cy="2739808"/>
          </a:xfrm>
          <a:prstGeom prst="rect">
            <a:avLst/>
          </a:prstGeom>
        </p:spPr>
      </p:pic>
      <p:pic>
        <p:nvPicPr>
          <p:cNvPr id="13" name="Picture 12"/>
          <p:cNvPicPr>
            <a:picLocks noChangeAspect="1"/>
          </p:cNvPicPr>
          <p:nvPr/>
        </p:nvPicPr>
        <p:blipFill>
          <a:blip r:embed="rId9"/>
          <a:stretch>
            <a:fillRect/>
          </a:stretch>
        </p:blipFill>
        <p:spPr>
          <a:xfrm>
            <a:off x="4252965" y="3450046"/>
            <a:ext cx="3788405" cy="1713882"/>
          </a:xfrm>
          <a:prstGeom prst="rect">
            <a:avLst/>
          </a:prstGeom>
        </p:spPr>
      </p:pic>
      <p:pic>
        <p:nvPicPr>
          <p:cNvPr id="8" name="Picture 7"/>
          <p:cNvPicPr>
            <a:picLocks noChangeAspect="1"/>
          </p:cNvPicPr>
          <p:nvPr/>
        </p:nvPicPr>
        <p:blipFill>
          <a:blip r:embed="rId10"/>
          <a:stretch>
            <a:fillRect/>
          </a:stretch>
        </p:blipFill>
        <p:spPr>
          <a:xfrm>
            <a:off x="5648533" y="3600938"/>
            <a:ext cx="2904734" cy="2852193"/>
          </a:xfrm>
          <a:prstGeom prst="rect">
            <a:avLst/>
          </a:prstGeom>
        </p:spPr>
      </p:pic>
      <p:sp>
        <p:nvSpPr>
          <p:cNvPr id="12" name="Title 1">
            <a:extLst>
              <a:ext uri="{FF2B5EF4-FFF2-40B4-BE49-F238E27FC236}">
                <a16:creationId xmlns:a16="http://schemas.microsoft.com/office/drawing/2014/main" id="{80ECB473-CEFC-48B8-BBF1-73606C4CE58D}"/>
              </a:ext>
            </a:extLst>
          </p:cNvPr>
          <p:cNvSpPr txBox="1">
            <a:spLocks/>
          </p:cNvSpPr>
          <p:nvPr/>
        </p:nvSpPr>
        <p:spPr>
          <a:xfrm>
            <a:off x="611030" y="335775"/>
            <a:ext cx="10969943" cy="817062"/>
          </a:xfrm>
          <a:prstGeom prst="rect">
            <a:avLst/>
          </a:prstGeom>
        </p:spPr>
        <p:txBody>
          <a:bodyPr vert="horz" lIns="121888" tIns="60944" rIns="121888" bIns="60944" rtlCol="0" anchor="b" anchorCtr="0">
            <a:norm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0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sz="3999" dirty="0">
                <a:solidFill>
                  <a:srgbClr val="B2B2B2"/>
                </a:solidFill>
              </a:rPr>
              <a:t>How many checklists do you have?</a:t>
            </a:r>
          </a:p>
        </p:txBody>
      </p:sp>
    </p:spTree>
    <p:extLst>
      <p:ext uri="{BB962C8B-B14F-4D97-AF65-F5344CB8AC3E}">
        <p14:creationId xmlns:p14="http://schemas.microsoft.com/office/powerpoint/2010/main" val="727069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0"/>
                                  </p:stCondLst>
                                  <p:childTnLst>
                                    <p:set>
                                      <p:cBhvr>
                                        <p:cTn id="9" dur="1" fill="hold">
                                          <p:stCondLst>
                                            <p:cond delay="9"/>
                                          </p:stCondLst>
                                        </p:cTn>
                                        <p:tgtEl>
                                          <p:spTgt spid="7"/>
                                        </p:tgtEl>
                                        <p:attrNameLst>
                                          <p:attrName>style.visibility</p:attrName>
                                        </p:attrNameLst>
                                      </p:cBhvr>
                                      <p:to>
                                        <p:strVal val="visible"/>
                                      </p:to>
                                    </p:set>
                                  </p:childTnLst>
                                </p:cTn>
                              </p:par>
                            </p:childTnLst>
                          </p:cTn>
                        </p:par>
                        <p:par>
                          <p:cTn id="10" fill="hold">
                            <p:stCondLst>
                              <p:cond delay="30"/>
                            </p:stCondLst>
                            <p:childTnLst>
                              <p:par>
                                <p:cTn id="11" presetID="1" presetClass="entr" presetSubtype="0" fill="hold" nodeType="afterEffect">
                                  <p:stCondLst>
                                    <p:cond delay="20"/>
                                  </p:stCondLst>
                                  <p:childTnLst>
                                    <p:set>
                                      <p:cBhvr>
                                        <p:cTn id="12" dur="1" fill="hold">
                                          <p:stCondLst>
                                            <p:cond delay="9"/>
                                          </p:stCondLst>
                                        </p:cTn>
                                        <p:tgtEl>
                                          <p:spTgt spid="9"/>
                                        </p:tgtEl>
                                        <p:attrNameLst>
                                          <p:attrName>style.visibility</p:attrName>
                                        </p:attrNameLst>
                                      </p:cBhvr>
                                      <p:to>
                                        <p:strVal val="visible"/>
                                      </p:to>
                                    </p:set>
                                  </p:childTnLst>
                                </p:cTn>
                              </p:par>
                            </p:childTnLst>
                          </p:cTn>
                        </p:par>
                        <p:par>
                          <p:cTn id="13" fill="hold">
                            <p:stCondLst>
                              <p:cond delay="60"/>
                            </p:stCondLst>
                            <p:childTnLst>
                              <p:par>
                                <p:cTn id="14" presetID="1" presetClass="entr" presetSubtype="0" fill="hold" nodeType="afterEffect">
                                  <p:stCondLst>
                                    <p:cond delay="20"/>
                                  </p:stCondLst>
                                  <p:childTnLst>
                                    <p:set>
                                      <p:cBhvr>
                                        <p:cTn id="15" dur="1" fill="hold">
                                          <p:stCondLst>
                                            <p:cond delay="9"/>
                                          </p:stCondLst>
                                        </p:cTn>
                                        <p:tgtEl>
                                          <p:spTgt spid="13"/>
                                        </p:tgtEl>
                                        <p:attrNameLst>
                                          <p:attrName>style.visibility</p:attrName>
                                        </p:attrNameLst>
                                      </p:cBhvr>
                                      <p:to>
                                        <p:strVal val="visible"/>
                                      </p:to>
                                    </p:set>
                                  </p:childTnLst>
                                </p:cTn>
                              </p:par>
                            </p:childTnLst>
                          </p:cTn>
                        </p:par>
                        <p:par>
                          <p:cTn id="16" fill="hold">
                            <p:stCondLst>
                              <p:cond delay="90"/>
                            </p:stCondLst>
                            <p:childTnLst>
                              <p:par>
                                <p:cTn id="17" presetID="1" presetClass="entr" presetSubtype="0" fill="hold" nodeType="afterEffect">
                                  <p:stCondLst>
                                    <p:cond delay="0"/>
                                  </p:stCondLst>
                                  <p:childTnLst>
                                    <p:set>
                                      <p:cBhvr>
                                        <p:cTn id="18" dur="1" fill="hold">
                                          <p:stCondLst>
                                            <p:cond delay="9"/>
                                          </p:stCondLst>
                                        </p:cTn>
                                        <p:tgtEl>
                                          <p:spTgt spid="8"/>
                                        </p:tgtEl>
                                        <p:attrNameLst>
                                          <p:attrName>style.visibility</p:attrName>
                                        </p:attrNameLst>
                                      </p:cBhvr>
                                      <p:to>
                                        <p:strVal val="visible"/>
                                      </p:to>
                                    </p:set>
                                  </p:childTnLst>
                                </p:cTn>
                              </p:par>
                            </p:childTnLst>
                          </p:cTn>
                        </p:par>
                        <p:par>
                          <p:cTn id="19" fill="hold">
                            <p:stCondLst>
                              <p:cond delay="100"/>
                            </p:stCondLst>
                            <p:childTnLst>
                              <p:par>
                                <p:cTn id="20" presetID="1" presetClass="entr" presetSubtype="0" fill="hold" nodeType="afterEffect">
                                  <p:stCondLst>
                                    <p:cond delay="0"/>
                                  </p:stCondLst>
                                  <p:childTnLst>
                                    <p:set>
                                      <p:cBhvr>
                                        <p:cTn id="21" dur="1" fill="hold">
                                          <p:stCondLst>
                                            <p:cond delay="9"/>
                                          </p:stCondLst>
                                        </p:cTn>
                                        <p:tgtEl>
                                          <p:spTgt spid="6"/>
                                        </p:tgtEl>
                                        <p:attrNameLst>
                                          <p:attrName>style.visibility</p:attrName>
                                        </p:attrNameLst>
                                      </p:cBhvr>
                                      <p:to>
                                        <p:strVal val="visible"/>
                                      </p:to>
                                    </p:set>
                                  </p:childTnLst>
                                </p:cTn>
                              </p:par>
                            </p:childTnLst>
                          </p:cTn>
                        </p:par>
                        <p:par>
                          <p:cTn id="22" fill="hold">
                            <p:stCondLst>
                              <p:cond delay="110"/>
                            </p:stCondLst>
                            <p:childTnLst>
                              <p:par>
                                <p:cTn id="23" presetID="1" presetClass="entr" presetSubtype="0" fill="hold" nodeType="afterEffect">
                                  <p:stCondLst>
                                    <p:cond delay="0"/>
                                  </p:stCondLst>
                                  <p:childTnLst>
                                    <p:set>
                                      <p:cBhvr>
                                        <p:cTn id="24" dur="1" fill="hold">
                                          <p:stCondLst>
                                            <p:cond delay="9"/>
                                          </p:stCondLst>
                                        </p:cTn>
                                        <p:tgtEl>
                                          <p:spTgt spid="10"/>
                                        </p:tgtEl>
                                        <p:attrNameLst>
                                          <p:attrName>style.visibility</p:attrName>
                                        </p:attrNameLst>
                                      </p:cBhvr>
                                      <p:to>
                                        <p:strVal val="visible"/>
                                      </p:to>
                                    </p:set>
                                  </p:childTnLst>
                                </p:cTn>
                              </p:par>
                            </p:childTnLst>
                          </p:cTn>
                        </p:par>
                        <p:par>
                          <p:cTn id="25" fill="hold">
                            <p:stCondLst>
                              <p:cond delay="120"/>
                            </p:stCondLst>
                            <p:childTnLst>
                              <p:par>
                                <p:cTn id="26" presetID="1" presetClass="entr" presetSubtype="0" fill="hold" nodeType="afterEffect">
                                  <p:stCondLst>
                                    <p:cond delay="0"/>
                                  </p:stCondLst>
                                  <p:childTnLst>
                                    <p:set>
                                      <p:cBhvr>
                                        <p:cTn id="27" dur="1" fill="hold">
                                          <p:stCondLst>
                                            <p:cond delay="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idx="4294967295"/>
          </p:nvPr>
        </p:nvSpPr>
        <p:spPr>
          <a:xfrm>
            <a:off x="1588" y="335241"/>
            <a:ext cx="10969943" cy="816821"/>
          </a:xfrm>
          <a:prstGeom prst="rect">
            <a:avLst/>
          </a:prstGeom>
          <a:noFill/>
        </p:spPr>
        <p:txBody>
          <a:bodyPr>
            <a:noAutofit/>
          </a:bodyPr>
          <a:lstStyle/>
          <a:p>
            <a:r>
              <a:rPr lang="de-DE" sz="6598" b="1" i="1" dirty="0">
                <a:solidFill>
                  <a:srgbClr val="00B0F0"/>
                </a:solidFill>
                <a:latin typeface="AppleStorm" panose="02000603000000000000" pitchFamily="50" charset="0"/>
              </a:rPr>
              <a:t>What about</a:t>
            </a:r>
          </a:p>
        </p:txBody>
      </p:sp>
      <p:sp>
        <p:nvSpPr>
          <p:cNvPr id="4" name="Rectangle 3"/>
          <p:cNvSpPr/>
          <p:nvPr/>
        </p:nvSpPr>
        <p:spPr>
          <a:xfrm rot="21050982">
            <a:off x="6481130" y="960583"/>
            <a:ext cx="2739853" cy="1200008"/>
          </a:xfrm>
          <a:prstGeom prst="rect">
            <a:avLst/>
          </a:prstGeom>
        </p:spPr>
        <p:txBody>
          <a:bodyPr wrap="none">
            <a:spAutoFit/>
          </a:bodyPr>
          <a:lstStyle/>
          <a:p>
            <a:r>
              <a:rPr lang="de-DE" sz="7198" b="1" i="1" dirty="0">
                <a:solidFill>
                  <a:srgbClr val="57BCE5">
                    <a:lumMod val="75000"/>
                  </a:srgbClr>
                </a:solidFill>
                <a:latin typeface="AppleStorm" panose="02000603000000000000" pitchFamily="50" charset="0"/>
              </a:rPr>
              <a:t>Demos</a:t>
            </a:r>
          </a:p>
        </p:txBody>
      </p:sp>
      <p:sp>
        <p:nvSpPr>
          <p:cNvPr id="5" name="Rectangle 4"/>
          <p:cNvSpPr/>
          <p:nvPr/>
        </p:nvSpPr>
        <p:spPr>
          <a:xfrm rot="275144">
            <a:off x="1875342" y="1645635"/>
            <a:ext cx="5782352" cy="1200008"/>
          </a:xfrm>
          <a:prstGeom prst="rect">
            <a:avLst/>
          </a:prstGeom>
        </p:spPr>
        <p:txBody>
          <a:bodyPr wrap="none">
            <a:spAutoFit/>
          </a:bodyPr>
          <a:lstStyle/>
          <a:p>
            <a:r>
              <a:rPr lang="de-DE" sz="7198" b="1" i="1" dirty="0">
                <a:solidFill>
                  <a:srgbClr val="DF9041">
                    <a:lumMod val="75000"/>
                  </a:srgbClr>
                </a:solidFill>
                <a:latin typeface="AppleStorm" panose="02000603000000000000" pitchFamily="50" charset="0"/>
              </a:rPr>
              <a:t>Presentations</a:t>
            </a:r>
            <a:r>
              <a:rPr lang="de-DE" b="1" i="1" dirty="0">
                <a:solidFill>
                  <a:srgbClr val="DF9041">
                    <a:lumMod val="75000"/>
                  </a:srgbClr>
                </a:solidFill>
                <a:latin typeface="AppleStorm" panose="02000603000000000000" pitchFamily="50" charset="0"/>
              </a:rPr>
              <a:t> </a:t>
            </a:r>
          </a:p>
        </p:txBody>
      </p:sp>
      <p:sp>
        <p:nvSpPr>
          <p:cNvPr id="6" name="Rectangle 5"/>
          <p:cNvSpPr/>
          <p:nvPr/>
        </p:nvSpPr>
        <p:spPr>
          <a:xfrm rot="21409105">
            <a:off x="5255636" y="2571214"/>
            <a:ext cx="5190845" cy="1015534"/>
          </a:xfrm>
          <a:prstGeom prst="rect">
            <a:avLst/>
          </a:prstGeom>
        </p:spPr>
        <p:txBody>
          <a:bodyPr wrap="none">
            <a:spAutoFit/>
          </a:bodyPr>
          <a:lstStyle/>
          <a:p>
            <a:r>
              <a:rPr lang="de-DE" sz="5999" b="1" i="1" dirty="0">
                <a:solidFill>
                  <a:srgbClr val="AEBD57"/>
                </a:solidFill>
                <a:latin typeface="AppleStorm" panose="02000603000000000000" pitchFamily="50" charset="0"/>
              </a:rPr>
              <a:t>Morning</a:t>
            </a:r>
            <a:r>
              <a:rPr lang="de-DE" b="1" i="1" dirty="0">
                <a:solidFill>
                  <a:srgbClr val="AEBD57"/>
                </a:solidFill>
                <a:latin typeface="AppleStorm" panose="02000603000000000000" pitchFamily="50" charset="0"/>
              </a:rPr>
              <a:t>  </a:t>
            </a:r>
            <a:r>
              <a:rPr lang="de-DE" sz="5999" b="1" i="1" dirty="0">
                <a:solidFill>
                  <a:srgbClr val="AEBD57"/>
                </a:solidFill>
                <a:latin typeface="AppleStorm" panose="02000603000000000000" pitchFamily="50" charset="0"/>
              </a:rPr>
              <a:t>Checks</a:t>
            </a:r>
          </a:p>
        </p:txBody>
      </p:sp>
      <p:sp>
        <p:nvSpPr>
          <p:cNvPr id="9" name="Rectangle 8"/>
          <p:cNvSpPr/>
          <p:nvPr/>
        </p:nvSpPr>
        <p:spPr>
          <a:xfrm>
            <a:off x="3053210" y="5351826"/>
            <a:ext cx="6096541" cy="1323183"/>
          </a:xfrm>
          <a:prstGeom prst="rect">
            <a:avLst/>
          </a:prstGeom>
        </p:spPr>
        <p:txBody>
          <a:bodyPr wrap="none">
            <a:spAutoFit/>
          </a:bodyPr>
          <a:lstStyle/>
          <a:p>
            <a:pPr algn="ctr"/>
            <a:r>
              <a:rPr lang="de-DE" sz="3999" b="1" i="1" dirty="0">
                <a:solidFill>
                  <a:prstClr val="white"/>
                </a:solidFill>
                <a:latin typeface="AppleStorm" panose="02000603000000000000" pitchFamily="50" charset="0"/>
              </a:rPr>
              <a:t>I‘m sure you are already </a:t>
            </a:r>
            <a:br>
              <a:rPr lang="de-DE" sz="3999" b="1" i="1" dirty="0">
                <a:solidFill>
                  <a:prstClr val="white"/>
                </a:solidFill>
                <a:latin typeface="AppleStorm" panose="02000603000000000000" pitchFamily="50" charset="0"/>
              </a:rPr>
            </a:br>
            <a:r>
              <a:rPr lang="de-DE" sz="3999" b="1" i="1" dirty="0">
                <a:solidFill>
                  <a:prstClr val="white"/>
                </a:solidFill>
                <a:latin typeface="AppleStorm" panose="02000603000000000000" pitchFamily="50" charset="0"/>
              </a:rPr>
              <a:t>thinking of more</a:t>
            </a:r>
          </a:p>
        </p:txBody>
      </p:sp>
      <p:sp>
        <p:nvSpPr>
          <p:cNvPr id="11" name="TextBox 10"/>
          <p:cNvSpPr txBox="1"/>
          <p:nvPr/>
        </p:nvSpPr>
        <p:spPr>
          <a:xfrm rot="21098800">
            <a:off x="1989840" y="3670650"/>
            <a:ext cx="5831129" cy="848181"/>
          </a:xfrm>
          <a:prstGeom prst="rect">
            <a:avLst/>
          </a:prstGeom>
          <a:noFill/>
        </p:spPr>
        <p:txBody>
          <a:bodyPr wrap="square" rtlCol="0">
            <a:spAutoFit/>
          </a:bodyPr>
          <a:lstStyle/>
          <a:p>
            <a:pPr>
              <a:lnSpc>
                <a:spcPct val="90000"/>
              </a:lnSpc>
            </a:pPr>
            <a:r>
              <a:rPr lang="en-GB" sz="5399" b="1" i="1" dirty="0">
                <a:solidFill>
                  <a:srgbClr val="F4D968">
                    <a:lumMod val="75000"/>
                  </a:srgbClr>
                </a:solidFill>
                <a:latin typeface="AppleStorm" panose="02000603000000000000" pitchFamily="50" charset="0"/>
              </a:rPr>
              <a:t>Incident Response</a:t>
            </a:r>
          </a:p>
        </p:txBody>
      </p:sp>
      <p:sp>
        <p:nvSpPr>
          <p:cNvPr id="12" name="TextBox 11"/>
          <p:cNvSpPr txBox="1"/>
          <p:nvPr/>
        </p:nvSpPr>
        <p:spPr>
          <a:xfrm rot="21361871">
            <a:off x="5395906" y="4183709"/>
            <a:ext cx="5543172" cy="764184"/>
          </a:xfrm>
          <a:prstGeom prst="rect">
            <a:avLst/>
          </a:prstGeom>
          <a:noFill/>
        </p:spPr>
        <p:txBody>
          <a:bodyPr wrap="square" rtlCol="0">
            <a:spAutoFit/>
          </a:bodyPr>
          <a:lstStyle/>
          <a:p>
            <a:pPr>
              <a:lnSpc>
                <a:spcPct val="90000"/>
              </a:lnSpc>
            </a:pPr>
            <a:r>
              <a:rPr lang="en-GB" sz="4799" b="1" i="1" dirty="0">
                <a:solidFill>
                  <a:srgbClr val="828BCE"/>
                </a:solidFill>
                <a:latin typeface="AppleStorm" panose="02000603000000000000" pitchFamily="50" charset="0"/>
              </a:rPr>
              <a:t>First Line Support</a:t>
            </a:r>
          </a:p>
        </p:txBody>
      </p:sp>
    </p:spTree>
    <p:extLst>
      <p:ext uri="{BB962C8B-B14F-4D97-AF65-F5344CB8AC3E}">
        <p14:creationId xmlns:p14="http://schemas.microsoft.com/office/powerpoint/2010/main" val="40240463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D7D416-4096-4744-A7EA-EFED6BD0E1BA}"/>
              </a:ext>
            </a:extLst>
          </p:cNvPr>
          <p:cNvSpPr>
            <a:spLocks noGrp="1"/>
          </p:cNvSpPr>
          <p:nvPr>
            <p:ph type="title"/>
          </p:nvPr>
        </p:nvSpPr>
        <p:spPr/>
        <p:txBody>
          <a:bodyPr/>
          <a:lstStyle/>
          <a:p>
            <a:r>
              <a:rPr lang="en-US" dirty="0"/>
              <a:t> </a:t>
            </a:r>
          </a:p>
        </p:txBody>
      </p:sp>
      <p:sp>
        <p:nvSpPr>
          <p:cNvPr id="3" name="Inhaltsplatzhalter 2"/>
          <p:cNvSpPr>
            <a:spLocks noGrp="1"/>
          </p:cNvSpPr>
          <p:nvPr>
            <p:ph idx="4294967295"/>
          </p:nvPr>
        </p:nvSpPr>
        <p:spPr>
          <a:xfrm>
            <a:off x="1537075" y="2492897"/>
            <a:ext cx="9117850" cy="2160553"/>
          </a:xfrm>
        </p:spPr>
        <p:txBody>
          <a:bodyPr/>
          <a:lstStyle/>
          <a:p>
            <a:pPr marL="0" indent="0" algn="ctr">
              <a:buNone/>
            </a:pPr>
            <a:r>
              <a:rPr lang="en-GB" sz="3732" dirty="0"/>
              <a:t>Pester provides a framework for running unit tests to execute and validate PowerShell commands from within PowerShell</a:t>
            </a:r>
          </a:p>
          <a:p>
            <a:endParaRPr lang="de-DE" sz="3732" dirty="0">
              <a:solidFill>
                <a:schemeClr val="tx2"/>
              </a:solidFill>
            </a:endParaRPr>
          </a:p>
        </p:txBody>
      </p:sp>
      <p:sp>
        <p:nvSpPr>
          <p:cNvPr id="5" name="TextBox 4"/>
          <p:cNvSpPr txBox="1"/>
          <p:nvPr/>
        </p:nvSpPr>
        <p:spPr>
          <a:xfrm>
            <a:off x="5520090" y="5238777"/>
            <a:ext cx="5060651" cy="461537"/>
          </a:xfrm>
          <a:prstGeom prst="rect">
            <a:avLst/>
          </a:prstGeom>
          <a:noFill/>
        </p:spPr>
        <p:txBody>
          <a:bodyPr wrap="square" rtlCol="0" anchor="t">
            <a:spAutoFit/>
          </a:bodyPr>
          <a:lstStyle/>
          <a:p>
            <a:r>
              <a:rPr lang="en-GB" sz="2399" dirty="0">
                <a:solidFill>
                  <a:srgbClr val="B2B2B2"/>
                </a:solidFill>
                <a:latin typeface="Corbel"/>
              </a:rPr>
              <a:t>        sqlps.io/pester  </a:t>
            </a:r>
            <a:endParaRPr lang="en-US" dirty="0">
              <a:solidFill>
                <a:srgbClr val="B2B2B2"/>
              </a:solidFill>
              <a:latin typeface="Corbel"/>
            </a:endParaRPr>
          </a:p>
        </p:txBody>
      </p:sp>
      <p:sp>
        <p:nvSpPr>
          <p:cNvPr id="6" name="Title 1">
            <a:extLst>
              <a:ext uri="{FF2B5EF4-FFF2-40B4-BE49-F238E27FC236}">
                <a16:creationId xmlns:a16="http://schemas.microsoft.com/office/drawing/2014/main" id="{04E7D2DD-30F8-44B3-8D42-EBE3C4D17B93}"/>
              </a:ext>
            </a:extLst>
          </p:cNvPr>
          <p:cNvSpPr txBox="1">
            <a:spLocks/>
          </p:cNvSpPr>
          <p:nvPr/>
        </p:nvSpPr>
        <p:spPr>
          <a:xfrm>
            <a:off x="611030" y="335775"/>
            <a:ext cx="10969943" cy="817062"/>
          </a:xfrm>
          <a:prstGeom prst="rect">
            <a:avLst/>
          </a:prstGeom>
        </p:spPr>
        <p:txBody>
          <a:bodyPr vert="horz" lIns="121888" tIns="60944" rIns="121888" bIns="60944" rtlCol="0" anchor="b" anchorCtr="0">
            <a:norm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0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sz="3999" dirty="0">
                <a:solidFill>
                  <a:srgbClr val="B2B2B2"/>
                </a:solidFill>
              </a:rPr>
              <a:t>What is Pester?</a:t>
            </a:r>
          </a:p>
        </p:txBody>
      </p:sp>
    </p:spTree>
    <p:extLst>
      <p:ext uri="{BB962C8B-B14F-4D97-AF65-F5344CB8AC3E}">
        <p14:creationId xmlns:p14="http://schemas.microsoft.com/office/powerpoint/2010/main" val="3522463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20BD190-7C53-4AEE-9871-FC1B5914B9B9}"/>
              </a:ext>
            </a:extLst>
          </p:cNvPr>
          <p:cNvSpPr txBox="1">
            <a:spLocks/>
          </p:cNvSpPr>
          <p:nvPr/>
        </p:nvSpPr>
        <p:spPr>
          <a:xfrm>
            <a:off x="323776" y="347420"/>
            <a:ext cx="10969943" cy="817062"/>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sz="4799" dirty="0">
                <a:solidFill>
                  <a:srgbClr val="B2B2B2"/>
                </a:solidFill>
              </a:rPr>
              <a:t>What Does Pester Look Like?</a:t>
            </a:r>
          </a:p>
        </p:txBody>
      </p:sp>
      <p:sp>
        <p:nvSpPr>
          <p:cNvPr id="3" name="Title 2">
            <a:extLst>
              <a:ext uri="{FF2B5EF4-FFF2-40B4-BE49-F238E27FC236}">
                <a16:creationId xmlns:a16="http://schemas.microsoft.com/office/drawing/2014/main" id="{CB9EF02C-CD17-43E5-A638-05F4416CE267}"/>
              </a:ext>
            </a:extLst>
          </p:cNvPr>
          <p:cNvSpPr>
            <a:spLocks noGrp="1"/>
          </p:cNvSpPr>
          <p:nvPr>
            <p:ph type="title"/>
          </p:nvPr>
        </p:nvSpPr>
        <p:spPr/>
        <p:txBody>
          <a:bodyPr/>
          <a:lstStyle/>
          <a:p>
            <a:r>
              <a:rPr lang="en-US" dirty="0"/>
              <a:t> </a:t>
            </a:r>
          </a:p>
        </p:txBody>
      </p:sp>
      <p:pic>
        <p:nvPicPr>
          <p:cNvPr id="5" name="Picture 4">
            <a:extLst>
              <a:ext uri="{FF2B5EF4-FFF2-40B4-BE49-F238E27FC236}">
                <a16:creationId xmlns:a16="http://schemas.microsoft.com/office/drawing/2014/main" id="{2D3F7040-8459-4EA7-9CD0-B6D4C0B198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506" y="993065"/>
            <a:ext cx="9723279" cy="5469345"/>
          </a:xfrm>
          <a:prstGeom prst="rect">
            <a:avLst/>
          </a:prstGeom>
        </p:spPr>
      </p:pic>
    </p:spTree>
    <p:extLst>
      <p:ext uri="{BB962C8B-B14F-4D97-AF65-F5344CB8AC3E}">
        <p14:creationId xmlns:p14="http://schemas.microsoft.com/office/powerpoint/2010/main" val="2715791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7802" y="1339537"/>
            <a:ext cx="6064411" cy="4790884"/>
          </a:xfrm>
          <a:prstGeom prst="rect">
            <a:avLst/>
          </a:prstGeom>
        </p:spPr>
      </p:pic>
      <p:sp>
        <p:nvSpPr>
          <p:cNvPr id="4" name="Title 1">
            <a:extLst>
              <a:ext uri="{FF2B5EF4-FFF2-40B4-BE49-F238E27FC236}">
                <a16:creationId xmlns:a16="http://schemas.microsoft.com/office/drawing/2014/main" id="{ADFA8C7B-DAA1-4892-A5B4-97D86ED6B4CD}"/>
              </a:ext>
            </a:extLst>
          </p:cNvPr>
          <p:cNvSpPr txBox="1">
            <a:spLocks/>
          </p:cNvSpPr>
          <p:nvPr/>
        </p:nvSpPr>
        <p:spPr>
          <a:xfrm>
            <a:off x="545040" y="380271"/>
            <a:ext cx="10969943" cy="817062"/>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sz="4799" dirty="0">
                <a:solidFill>
                  <a:srgbClr val="B2B2B2"/>
                </a:solidFill>
              </a:rPr>
              <a:t>Apologies. Forgive Me!</a:t>
            </a:r>
            <a:endParaRPr lang="en-GB" sz="2399" dirty="0">
              <a:solidFill>
                <a:srgbClr val="B2B2B2"/>
              </a:solidFill>
            </a:endParaRPr>
          </a:p>
        </p:txBody>
      </p:sp>
    </p:spTree>
    <p:extLst>
      <p:ext uri="{BB962C8B-B14F-4D97-AF65-F5344CB8AC3E}">
        <p14:creationId xmlns:p14="http://schemas.microsoft.com/office/powerpoint/2010/main" val="1852375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AE41FC-283B-4FC1-B280-F92F91941C2B}"/>
              </a:ext>
            </a:extLst>
          </p:cNvPr>
          <p:cNvSpPr>
            <a:spLocks noGrp="1"/>
          </p:cNvSpPr>
          <p:nvPr>
            <p:ph type="title"/>
          </p:nvPr>
        </p:nvSpPr>
        <p:spPr/>
        <p:txBody>
          <a:bodyPr/>
          <a:lstStyle/>
          <a:p>
            <a:r>
              <a:rPr lang="en-GB" dirty="0"/>
              <a:t>Should Operators – Part 1</a:t>
            </a:r>
            <a:br>
              <a:rPr lang="en-GB" dirty="0"/>
            </a:br>
            <a:endParaRPr lang="en-US" dirty="0"/>
          </a:p>
        </p:txBody>
      </p:sp>
      <p:sp>
        <p:nvSpPr>
          <p:cNvPr id="6" name="TextBox 5"/>
          <p:cNvSpPr txBox="1"/>
          <p:nvPr/>
        </p:nvSpPr>
        <p:spPr>
          <a:xfrm>
            <a:off x="1588" y="6316952"/>
            <a:ext cx="12188824" cy="338554"/>
          </a:xfrm>
          <a:prstGeom prst="rect">
            <a:avLst/>
          </a:prstGeom>
          <a:noFill/>
        </p:spPr>
        <p:txBody>
          <a:bodyPr wrap="square" rtlCol="0">
            <a:spAutoFit/>
          </a:bodyPr>
          <a:lstStyle/>
          <a:p>
            <a:pPr algn="ctr"/>
            <a:r>
              <a:rPr lang="en-GB" sz="1600" dirty="0">
                <a:solidFill>
                  <a:srgbClr val="B2B2B2"/>
                </a:solidFill>
                <a:latin typeface="Corbel"/>
              </a:rPr>
              <a:t>I hate slides with lots of text but I think this one is valid</a:t>
            </a:r>
          </a:p>
        </p:txBody>
      </p:sp>
      <p:sp>
        <p:nvSpPr>
          <p:cNvPr id="5" name="Title 1">
            <a:extLst>
              <a:ext uri="{FF2B5EF4-FFF2-40B4-BE49-F238E27FC236}">
                <a16:creationId xmlns:a16="http://schemas.microsoft.com/office/drawing/2014/main" id="{B4FF7EC4-F9A8-43BC-948D-451E79F2D8D3}"/>
              </a:ext>
            </a:extLst>
          </p:cNvPr>
          <p:cNvSpPr txBox="1">
            <a:spLocks/>
          </p:cNvSpPr>
          <p:nvPr/>
        </p:nvSpPr>
        <p:spPr>
          <a:xfrm>
            <a:off x="599385" y="352887"/>
            <a:ext cx="10969943" cy="817062"/>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endParaRPr lang="en-GB" sz="2399" dirty="0">
              <a:solidFill>
                <a:srgbClr val="B2B2B2"/>
              </a:solidFill>
            </a:endParaRPr>
          </a:p>
        </p:txBody>
      </p:sp>
      <p:sp>
        <p:nvSpPr>
          <p:cNvPr id="7" name="Inhaltsplatzhalter 2">
            <a:extLst>
              <a:ext uri="{FF2B5EF4-FFF2-40B4-BE49-F238E27FC236}">
                <a16:creationId xmlns:a16="http://schemas.microsoft.com/office/drawing/2014/main" id="{2353A682-2332-4529-9044-28F3D4D5A962}"/>
              </a:ext>
            </a:extLst>
          </p:cNvPr>
          <p:cNvSpPr txBox="1">
            <a:spLocks/>
          </p:cNvSpPr>
          <p:nvPr/>
        </p:nvSpPr>
        <p:spPr>
          <a:xfrm>
            <a:off x="359049" y="1168990"/>
            <a:ext cx="11831365" cy="4914597"/>
          </a:xfrm>
          <a:prstGeom prst="rect">
            <a:avLst/>
          </a:prstGeom>
        </p:spPr>
        <p:txBody>
          <a:bodyPr vert="horz" lIns="121888" tIns="60944" rIns="121888" bIns="60944" rtlCol="0">
            <a:noAutofit/>
          </a:bodyPr>
          <a:lstStyle>
            <a:lvl1pPr marL="0" indent="0" algn="l" defTabSz="914400" rtl="0" eaLnBrk="1" latinLnBrk="0" hangingPunct="1">
              <a:spcBef>
                <a:spcPct val="20000"/>
              </a:spcBef>
              <a:buClr>
                <a:schemeClr val="accent3"/>
              </a:buClr>
              <a:buFont typeface="Arial"/>
              <a:buNone/>
              <a:defRPr sz="2400" kern="1200">
                <a:solidFill>
                  <a:schemeClr val="tx1"/>
                </a:solidFill>
                <a:latin typeface="+mn-lt"/>
                <a:ea typeface="+mn-ea"/>
                <a:cs typeface="Segoe UI"/>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AEBD57"/>
              </a:buClr>
            </a:pPr>
            <a:r>
              <a:rPr lang="en-GB" sz="1866" dirty="0">
                <a:solidFill>
                  <a:srgbClr val="00B050"/>
                </a:solidFill>
                <a:latin typeface="Corbel"/>
              </a:rPr>
              <a:t>-Be</a:t>
            </a:r>
            <a:r>
              <a:rPr lang="en-GB" sz="1866" dirty="0">
                <a:solidFill>
                  <a:prstClr val="white"/>
                </a:solidFill>
                <a:latin typeface="Corbel"/>
              </a:rPr>
              <a:t>			Compares one object with another for equality. Case Insensitive</a:t>
            </a:r>
            <a:br>
              <a:rPr lang="en-GB" sz="1866" dirty="0">
                <a:solidFill>
                  <a:prstClr val="white"/>
                </a:solidFill>
                <a:latin typeface="Corbel"/>
              </a:rPr>
            </a:br>
            <a:r>
              <a:rPr lang="en-GB" sz="1866" dirty="0">
                <a:solidFill>
                  <a:prstClr val="white"/>
                </a:solidFill>
                <a:latin typeface="Corbel"/>
              </a:rPr>
              <a:t>-</a:t>
            </a:r>
            <a:r>
              <a:rPr lang="en-GB" sz="1866" dirty="0" err="1">
                <a:solidFill>
                  <a:srgbClr val="00B050"/>
                </a:solidFill>
                <a:latin typeface="Corbel"/>
              </a:rPr>
              <a:t>BeExactly</a:t>
            </a:r>
            <a:r>
              <a:rPr lang="en-GB" sz="1866" dirty="0">
                <a:solidFill>
                  <a:srgbClr val="00B050"/>
                </a:solidFill>
                <a:latin typeface="Corbel"/>
              </a:rPr>
              <a:t>			</a:t>
            </a:r>
            <a:r>
              <a:rPr lang="en-GB" sz="1866" dirty="0">
                <a:solidFill>
                  <a:prstClr val="white"/>
                </a:solidFill>
                <a:latin typeface="Corbel"/>
              </a:rPr>
              <a:t>Compares one object with another for equality. Case Sensitive</a:t>
            </a:r>
            <a:br>
              <a:rPr lang="en-GB" sz="1866" dirty="0">
                <a:solidFill>
                  <a:prstClr val="white"/>
                </a:solidFill>
                <a:latin typeface="Corbel"/>
              </a:rPr>
            </a:br>
            <a:r>
              <a:rPr lang="en-GB" sz="1866" dirty="0">
                <a:solidFill>
                  <a:prstClr val="white"/>
                </a:solidFill>
                <a:latin typeface="Corbel"/>
              </a:rPr>
              <a:t>-</a:t>
            </a:r>
            <a:r>
              <a:rPr lang="en-GB" sz="1866" dirty="0" err="1">
                <a:solidFill>
                  <a:srgbClr val="00B050"/>
                </a:solidFill>
                <a:latin typeface="Corbel"/>
              </a:rPr>
              <a:t>BeGreaterThan</a:t>
            </a:r>
            <a:r>
              <a:rPr lang="en-GB" sz="1866" dirty="0">
                <a:solidFill>
                  <a:srgbClr val="00B050"/>
                </a:solidFill>
                <a:latin typeface="Corbel"/>
              </a:rPr>
              <a:t>		</a:t>
            </a:r>
            <a:r>
              <a:rPr lang="en-GB" sz="1866" dirty="0">
                <a:solidFill>
                  <a:prstClr val="white"/>
                </a:solidFill>
                <a:latin typeface="Corbel"/>
              </a:rPr>
              <a:t>Asserts that a number is greater than an expected value.</a:t>
            </a:r>
            <a:br>
              <a:rPr lang="en-GB" sz="1866" dirty="0">
                <a:solidFill>
                  <a:prstClr val="white"/>
                </a:solidFill>
                <a:latin typeface="Corbel"/>
              </a:rPr>
            </a:br>
            <a:r>
              <a:rPr lang="en-GB" sz="1866" dirty="0">
                <a:solidFill>
                  <a:prstClr val="white"/>
                </a:solidFill>
                <a:latin typeface="Corbel"/>
              </a:rPr>
              <a:t>-</a:t>
            </a:r>
            <a:r>
              <a:rPr lang="en-GB" sz="1866" dirty="0" err="1">
                <a:solidFill>
                  <a:srgbClr val="00B050"/>
                </a:solidFill>
                <a:latin typeface="Corbel"/>
              </a:rPr>
              <a:t>BeLessThan</a:t>
            </a:r>
            <a:r>
              <a:rPr lang="en-GB" sz="1866" dirty="0">
                <a:solidFill>
                  <a:srgbClr val="00B050"/>
                </a:solidFill>
                <a:latin typeface="Corbel"/>
              </a:rPr>
              <a:t>		</a:t>
            </a:r>
            <a:r>
              <a:rPr lang="en-GB" sz="1866" dirty="0">
                <a:solidFill>
                  <a:prstClr val="white"/>
                </a:solidFill>
                <a:latin typeface="Corbel"/>
              </a:rPr>
              <a:t>Asserts that a number is less than an expected value.</a:t>
            </a:r>
          </a:p>
          <a:p>
            <a:pPr>
              <a:buClr>
                <a:srgbClr val="AEBD57"/>
              </a:buClr>
            </a:pPr>
            <a:r>
              <a:rPr lang="en-GB" sz="1866" dirty="0">
                <a:solidFill>
                  <a:srgbClr val="1DB14B"/>
                </a:solidFill>
                <a:latin typeface="Corbel"/>
              </a:rPr>
              <a:t>-</a:t>
            </a:r>
            <a:r>
              <a:rPr lang="en-GB" sz="1866" dirty="0" err="1">
                <a:solidFill>
                  <a:srgbClr val="1DB14B"/>
                </a:solidFill>
                <a:latin typeface="Corbel"/>
              </a:rPr>
              <a:t>BeIn</a:t>
            </a:r>
            <a:r>
              <a:rPr lang="en-GB" sz="1866" dirty="0">
                <a:solidFill>
                  <a:srgbClr val="1DB14B"/>
                </a:solidFill>
                <a:latin typeface="Corbel"/>
              </a:rPr>
              <a:t>			</a:t>
            </a:r>
            <a:r>
              <a:rPr lang="en-GB" sz="1866" dirty="0">
                <a:solidFill>
                  <a:prstClr val="white"/>
                </a:solidFill>
                <a:latin typeface="Corbel"/>
              </a:rPr>
              <a:t>Asserts that the actual value is contained by the array/collection</a:t>
            </a:r>
            <a:br>
              <a:rPr lang="en-GB" sz="1866" dirty="0">
                <a:solidFill>
                  <a:prstClr val="white"/>
                </a:solidFill>
                <a:latin typeface="Corbel"/>
              </a:rPr>
            </a:br>
            <a:r>
              <a:rPr lang="en-GB" sz="1866" dirty="0">
                <a:solidFill>
                  <a:prstClr val="white"/>
                </a:solidFill>
                <a:latin typeface="Corbel"/>
              </a:rPr>
              <a:t>-</a:t>
            </a:r>
            <a:r>
              <a:rPr lang="en-GB" sz="1866" dirty="0" err="1">
                <a:solidFill>
                  <a:srgbClr val="00B050"/>
                </a:solidFill>
                <a:latin typeface="Corbel"/>
              </a:rPr>
              <a:t>BeLike</a:t>
            </a:r>
            <a:r>
              <a:rPr lang="en-GB" sz="1866" dirty="0">
                <a:solidFill>
                  <a:srgbClr val="00B050"/>
                </a:solidFill>
                <a:latin typeface="Corbel"/>
              </a:rPr>
              <a:t>	</a:t>
            </a:r>
            <a:r>
              <a:rPr lang="en-GB" sz="1866" dirty="0">
                <a:solidFill>
                  <a:prstClr val="white"/>
                </a:solidFill>
                <a:latin typeface="Corbel"/>
              </a:rPr>
              <a:t>  		Matches a wildcard pattern using -like operator. Case Insensitive</a:t>
            </a:r>
            <a:br>
              <a:rPr lang="en-GB" sz="1866" dirty="0">
                <a:solidFill>
                  <a:prstClr val="white"/>
                </a:solidFill>
                <a:latin typeface="Corbel"/>
              </a:rPr>
            </a:br>
            <a:r>
              <a:rPr lang="en-GB" sz="1866" dirty="0">
                <a:solidFill>
                  <a:prstClr val="white"/>
                </a:solidFill>
                <a:latin typeface="Corbel"/>
              </a:rPr>
              <a:t>-</a:t>
            </a:r>
            <a:r>
              <a:rPr lang="en-GB" sz="1866" dirty="0" err="1">
                <a:solidFill>
                  <a:srgbClr val="00B050"/>
                </a:solidFill>
                <a:latin typeface="Corbel"/>
              </a:rPr>
              <a:t>BeLikeExactly</a:t>
            </a:r>
            <a:r>
              <a:rPr lang="en-GB" sz="1866" dirty="0">
                <a:solidFill>
                  <a:srgbClr val="00B050"/>
                </a:solidFill>
                <a:latin typeface="Corbel"/>
              </a:rPr>
              <a:t>  		</a:t>
            </a:r>
            <a:r>
              <a:rPr lang="en-GB" sz="1866" dirty="0">
                <a:solidFill>
                  <a:prstClr val="white"/>
                </a:solidFill>
                <a:latin typeface="Corbel"/>
              </a:rPr>
              <a:t>Matches a wildcard pattern using -like operator. Case Sensitive</a:t>
            </a:r>
            <a:br>
              <a:rPr lang="en-GB" sz="1866" dirty="0">
                <a:solidFill>
                  <a:prstClr val="white"/>
                </a:solidFill>
                <a:latin typeface="Corbel"/>
              </a:rPr>
            </a:br>
            <a:r>
              <a:rPr lang="en-GB" sz="1866" dirty="0">
                <a:solidFill>
                  <a:prstClr val="white"/>
                </a:solidFill>
                <a:latin typeface="Corbel"/>
              </a:rPr>
              <a:t>-</a:t>
            </a:r>
            <a:r>
              <a:rPr lang="en-GB" sz="1866" dirty="0" err="1">
                <a:solidFill>
                  <a:srgbClr val="00B050"/>
                </a:solidFill>
                <a:latin typeface="Corbel"/>
              </a:rPr>
              <a:t>BeOfType</a:t>
            </a:r>
            <a:r>
              <a:rPr lang="en-GB" sz="1866" dirty="0">
                <a:solidFill>
                  <a:srgbClr val="00B050"/>
                </a:solidFill>
                <a:latin typeface="Corbel"/>
              </a:rPr>
              <a:t>			</a:t>
            </a:r>
            <a:r>
              <a:rPr lang="en-GB" sz="1866" dirty="0">
                <a:solidFill>
                  <a:prstClr val="white"/>
                </a:solidFill>
                <a:latin typeface="Corbel"/>
              </a:rPr>
              <a:t>Asserts that the actual value should be an object of a specified type</a:t>
            </a:r>
            <a:br>
              <a:rPr lang="en-GB" sz="1866" dirty="0">
                <a:solidFill>
                  <a:prstClr val="white"/>
                </a:solidFill>
                <a:latin typeface="Corbel"/>
              </a:rPr>
            </a:br>
            <a:r>
              <a:rPr lang="en-GB" sz="1866" dirty="0">
                <a:solidFill>
                  <a:prstClr val="white"/>
                </a:solidFill>
                <a:latin typeface="Corbel"/>
              </a:rPr>
              <a:t>-</a:t>
            </a:r>
            <a:r>
              <a:rPr lang="en-GB" sz="1866" dirty="0">
                <a:solidFill>
                  <a:srgbClr val="00B050"/>
                </a:solidFill>
                <a:latin typeface="Corbel"/>
              </a:rPr>
              <a:t>Exist			</a:t>
            </a:r>
            <a:r>
              <a:rPr lang="en-GB" sz="1866" dirty="0">
                <a:solidFill>
                  <a:prstClr val="white"/>
                </a:solidFill>
                <a:latin typeface="Corbel"/>
              </a:rPr>
              <a:t>Checks if the object calling Exist is present in a PS Provider.</a:t>
            </a:r>
            <a:br>
              <a:rPr lang="en-GB" sz="1866" dirty="0">
                <a:solidFill>
                  <a:prstClr val="white"/>
                </a:solidFill>
                <a:latin typeface="Corbel"/>
              </a:rPr>
            </a:br>
            <a:r>
              <a:rPr lang="en-GB" sz="1866" dirty="0">
                <a:solidFill>
                  <a:prstClr val="white"/>
                </a:solidFill>
                <a:latin typeface="Corbel"/>
              </a:rPr>
              <a:t>-</a:t>
            </a:r>
            <a:r>
              <a:rPr lang="en-GB" sz="1866" dirty="0" err="1">
                <a:solidFill>
                  <a:srgbClr val="1DB14B"/>
                </a:solidFill>
                <a:latin typeface="Corbel"/>
              </a:rPr>
              <a:t>FileContentMatch</a:t>
            </a:r>
            <a:r>
              <a:rPr lang="en-GB" sz="1866" dirty="0">
                <a:solidFill>
                  <a:prstClr val="white"/>
                </a:solidFill>
                <a:latin typeface="Corbel"/>
              </a:rPr>
              <a:t>   		Checks to see if a file contains the specified text. Case Insensitive</a:t>
            </a:r>
          </a:p>
          <a:p>
            <a:pPr>
              <a:buClr>
                <a:srgbClr val="AEBD57"/>
              </a:buClr>
            </a:pPr>
            <a:r>
              <a:rPr lang="en-GB" sz="1866" dirty="0">
                <a:solidFill>
                  <a:prstClr val="white"/>
                </a:solidFill>
                <a:latin typeface="Corbel"/>
              </a:rPr>
              <a:t>-</a:t>
            </a:r>
            <a:r>
              <a:rPr lang="en-GB" sz="1866" dirty="0" err="1">
                <a:solidFill>
                  <a:srgbClr val="1DB14B"/>
                </a:solidFill>
                <a:latin typeface="Corbel"/>
              </a:rPr>
              <a:t>FileContentMatchExactly</a:t>
            </a:r>
            <a:r>
              <a:rPr lang="en-GB" sz="1866" dirty="0">
                <a:solidFill>
                  <a:prstClr val="white"/>
                </a:solidFill>
                <a:latin typeface="Corbel"/>
              </a:rPr>
              <a:t>   	Checks to see if a file contains the specified text. Case Sensitive</a:t>
            </a:r>
            <a:br>
              <a:rPr lang="en-GB" sz="1866" dirty="0">
                <a:solidFill>
                  <a:prstClr val="white"/>
                </a:solidFill>
                <a:latin typeface="Corbel"/>
              </a:rPr>
            </a:br>
            <a:r>
              <a:rPr lang="en-GB" sz="1866" dirty="0">
                <a:solidFill>
                  <a:prstClr val="white"/>
                </a:solidFill>
                <a:latin typeface="Corbel"/>
              </a:rPr>
              <a:t>-</a:t>
            </a:r>
            <a:r>
              <a:rPr lang="en-GB" sz="1866" dirty="0" err="1">
                <a:solidFill>
                  <a:srgbClr val="00B050"/>
                </a:solidFill>
                <a:latin typeface="Corbel"/>
              </a:rPr>
              <a:t>ContainExactly</a:t>
            </a:r>
            <a:r>
              <a:rPr lang="en-GB" sz="1866" dirty="0">
                <a:solidFill>
                  <a:srgbClr val="00B050"/>
                </a:solidFill>
                <a:latin typeface="Corbel"/>
              </a:rPr>
              <a:t> </a:t>
            </a:r>
            <a:r>
              <a:rPr lang="en-GB" sz="1866" dirty="0">
                <a:solidFill>
                  <a:prstClr val="white"/>
                </a:solidFill>
                <a:latin typeface="Corbel"/>
              </a:rPr>
              <a:t>  		Checks to see if a file contains the specified text. Case Sensitive</a:t>
            </a:r>
            <a:br>
              <a:rPr lang="en-GB" sz="1866" dirty="0">
                <a:solidFill>
                  <a:prstClr val="white"/>
                </a:solidFill>
                <a:latin typeface="Corbel"/>
              </a:rPr>
            </a:br>
            <a:r>
              <a:rPr lang="en-GB" sz="1866" dirty="0">
                <a:solidFill>
                  <a:prstClr val="white"/>
                </a:solidFill>
                <a:latin typeface="Corbel"/>
              </a:rPr>
              <a:t>-</a:t>
            </a:r>
            <a:r>
              <a:rPr lang="en-GB" sz="1866" dirty="0">
                <a:solidFill>
                  <a:srgbClr val="00B050"/>
                </a:solidFill>
                <a:latin typeface="Corbel"/>
              </a:rPr>
              <a:t>Match	</a:t>
            </a:r>
            <a:r>
              <a:rPr lang="en-GB" sz="1866" dirty="0">
                <a:solidFill>
                  <a:prstClr val="white"/>
                </a:solidFill>
                <a:latin typeface="Corbel"/>
              </a:rPr>
              <a:t>   		Uses a regular expression to compare two objects. Case Insensitive</a:t>
            </a:r>
            <a:br>
              <a:rPr lang="en-GB" sz="1866" dirty="0">
                <a:solidFill>
                  <a:prstClr val="white"/>
                </a:solidFill>
                <a:latin typeface="Corbel"/>
              </a:rPr>
            </a:br>
            <a:r>
              <a:rPr lang="en-GB" sz="1866" dirty="0">
                <a:solidFill>
                  <a:prstClr val="white"/>
                </a:solidFill>
                <a:latin typeface="Corbel"/>
              </a:rPr>
              <a:t>-</a:t>
            </a:r>
            <a:r>
              <a:rPr lang="en-GB" sz="1866" dirty="0" err="1">
                <a:solidFill>
                  <a:srgbClr val="00B050"/>
                </a:solidFill>
                <a:latin typeface="Corbel"/>
              </a:rPr>
              <a:t>MatchExactly</a:t>
            </a:r>
            <a:r>
              <a:rPr lang="en-GB" sz="1866" dirty="0">
                <a:solidFill>
                  <a:srgbClr val="00B050"/>
                </a:solidFill>
                <a:latin typeface="Corbel"/>
              </a:rPr>
              <a:t>		</a:t>
            </a:r>
            <a:r>
              <a:rPr lang="en-GB" sz="1866" dirty="0">
                <a:solidFill>
                  <a:prstClr val="white"/>
                </a:solidFill>
                <a:latin typeface="Corbel"/>
              </a:rPr>
              <a:t>Uses a regular expression to compare two objects. Case Sensitive</a:t>
            </a:r>
            <a:br>
              <a:rPr lang="en-GB" sz="1866" dirty="0">
                <a:solidFill>
                  <a:prstClr val="white"/>
                </a:solidFill>
                <a:latin typeface="Corbel"/>
              </a:rPr>
            </a:br>
            <a:r>
              <a:rPr lang="en-GB" sz="1866" dirty="0">
                <a:solidFill>
                  <a:prstClr val="white"/>
                </a:solidFill>
                <a:latin typeface="Corbel"/>
              </a:rPr>
              <a:t>-</a:t>
            </a:r>
            <a:r>
              <a:rPr lang="en-GB" sz="1866" dirty="0">
                <a:solidFill>
                  <a:srgbClr val="00B050"/>
                </a:solidFill>
                <a:latin typeface="Corbel"/>
              </a:rPr>
              <a:t>Throw	   </a:t>
            </a:r>
            <a:r>
              <a:rPr lang="en-GB" sz="1866" dirty="0">
                <a:solidFill>
                  <a:prstClr val="white"/>
                </a:solidFill>
                <a:latin typeface="Corbel"/>
              </a:rPr>
              <a:t>		Checks if an exception was thrown in the input </a:t>
            </a:r>
            <a:r>
              <a:rPr lang="en-GB" sz="1866" dirty="0" err="1">
                <a:solidFill>
                  <a:prstClr val="white"/>
                </a:solidFill>
                <a:latin typeface="Corbel"/>
              </a:rPr>
              <a:t>ScriptBlock</a:t>
            </a:r>
            <a:r>
              <a:rPr lang="en-GB" sz="1866" dirty="0">
                <a:solidFill>
                  <a:prstClr val="white"/>
                </a:solidFill>
                <a:latin typeface="Corbel"/>
              </a:rPr>
              <a:t>. </a:t>
            </a:r>
            <a:br>
              <a:rPr lang="en-GB" sz="1866" dirty="0">
                <a:solidFill>
                  <a:prstClr val="white"/>
                </a:solidFill>
                <a:latin typeface="Corbel"/>
              </a:rPr>
            </a:br>
            <a:r>
              <a:rPr lang="en-GB" sz="1866" dirty="0">
                <a:solidFill>
                  <a:prstClr val="white"/>
                </a:solidFill>
                <a:latin typeface="Corbel"/>
              </a:rPr>
              <a:t>-</a:t>
            </a:r>
            <a:r>
              <a:rPr lang="en-GB" sz="1866" dirty="0" err="1">
                <a:solidFill>
                  <a:srgbClr val="00B050"/>
                </a:solidFill>
                <a:latin typeface="Corbel"/>
              </a:rPr>
              <a:t>BeNullOrEmpty</a:t>
            </a:r>
            <a:r>
              <a:rPr lang="en-GB" sz="1866" dirty="0">
                <a:solidFill>
                  <a:prstClr val="white"/>
                </a:solidFill>
                <a:latin typeface="Corbel"/>
              </a:rPr>
              <a:t> 		Checks values for null or empty (strings).</a:t>
            </a:r>
          </a:p>
          <a:p>
            <a:pPr>
              <a:buClr>
                <a:srgbClr val="AEBD57"/>
              </a:buClr>
            </a:pPr>
            <a:endParaRPr lang="de-DE" sz="1866" dirty="0">
              <a:solidFill>
                <a:prstClr val="white"/>
              </a:solidFill>
              <a:latin typeface="Corbel"/>
            </a:endParaRPr>
          </a:p>
        </p:txBody>
      </p:sp>
    </p:spTree>
    <p:extLst>
      <p:ext uri="{BB962C8B-B14F-4D97-AF65-F5344CB8AC3E}">
        <p14:creationId xmlns:p14="http://schemas.microsoft.com/office/powerpoint/2010/main" val="61003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AE41FC-283B-4FC1-B280-F92F91941C2B}"/>
              </a:ext>
            </a:extLst>
          </p:cNvPr>
          <p:cNvSpPr>
            <a:spLocks noGrp="1"/>
          </p:cNvSpPr>
          <p:nvPr>
            <p:ph type="title"/>
          </p:nvPr>
        </p:nvSpPr>
        <p:spPr/>
        <p:txBody>
          <a:bodyPr/>
          <a:lstStyle/>
          <a:p>
            <a:r>
              <a:rPr lang="en-GB" dirty="0"/>
              <a:t>Should Operators – Part 2</a:t>
            </a:r>
            <a:br>
              <a:rPr lang="en-GB" dirty="0"/>
            </a:br>
            <a:endParaRPr lang="en-US" dirty="0"/>
          </a:p>
        </p:txBody>
      </p:sp>
      <p:sp>
        <p:nvSpPr>
          <p:cNvPr id="6" name="TextBox 5"/>
          <p:cNvSpPr txBox="1"/>
          <p:nvPr/>
        </p:nvSpPr>
        <p:spPr>
          <a:xfrm>
            <a:off x="1588" y="6316952"/>
            <a:ext cx="12188824" cy="338554"/>
          </a:xfrm>
          <a:prstGeom prst="rect">
            <a:avLst/>
          </a:prstGeom>
          <a:noFill/>
        </p:spPr>
        <p:txBody>
          <a:bodyPr wrap="square" rtlCol="0">
            <a:spAutoFit/>
          </a:bodyPr>
          <a:lstStyle/>
          <a:p>
            <a:pPr algn="ctr"/>
            <a:r>
              <a:rPr lang="en-GB" sz="1600" dirty="0">
                <a:solidFill>
                  <a:srgbClr val="B2B2B2"/>
                </a:solidFill>
                <a:latin typeface="Corbel"/>
              </a:rPr>
              <a:t>I hate slides with lots of text but I think this one is valid</a:t>
            </a:r>
          </a:p>
        </p:txBody>
      </p:sp>
      <p:sp>
        <p:nvSpPr>
          <p:cNvPr id="5" name="Title 1">
            <a:extLst>
              <a:ext uri="{FF2B5EF4-FFF2-40B4-BE49-F238E27FC236}">
                <a16:creationId xmlns:a16="http://schemas.microsoft.com/office/drawing/2014/main" id="{B4FF7EC4-F9A8-43BC-948D-451E79F2D8D3}"/>
              </a:ext>
            </a:extLst>
          </p:cNvPr>
          <p:cNvSpPr txBox="1">
            <a:spLocks/>
          </p:cNvSpPr>
          <p:nvPr/>
        </p:nvSpPr>
        <p:spPr>
          <a:xfrm>
            <a:off x="599385" y="352887"/>
            <a:ext cx="10969943" cy="817062"/>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endParaRPr lang="en-GB" sz="2399" dirty="0">
              <a:solidFill>
                <a:srgbClr val="B2B2B2"/>
              </a:solidFill>
            </a:endParaRPr>
          </a:p>
        </p:txBody>
      </p:sp>
      <p:sp>
        <p:nvSpPr>
          <p:cNvPr id="7" name="Inhaltsplatzhalter 2">
            <a:extLst>
              <a:ext uri="{FF2B5EF4-FFF2-40B4-BE49-F238E27FC236}">
                <a16:creationId xmlns:a16="http://schemas.microsoft.com/office/drawing/2014/main" id="{2353A682-2332-4529-9044-28F3D4D5A962}"/>
              </a:ext>
            </a:extLst>
          </p:cNvPr>
          <p:cNvSpPr txBox="1">
            <a:spLocks/>
          </p:cNvSpPr>
          <p:nvPr/>
        </p:nvSpPr>
        <p:spPr>
          <a:xfrm>
            <a:off x="359049" y="1168990"/>
            <a:ext cx="11831365" cy="4914597"/>
          </a:xfrm>
          <a:prstGeom prst="rect">
            <a:avLst/>
          </a:prstGeom>
        </p:spPr>
        <p:txBody>
          <a:bodyPr vert="horz" lIns="121888" tIns="60944" rIns="121888" bIns="60944" rtlCol="0">
            <a:noAutofit/>
          </a:bodyPr>
          <a:lstStyle>
            <a:lvl1pPr marL="0" indent="0" algn="l" defTabSz="914400" rtl="0" eaLnBrk="1" latinLnBrk="0" hangingPunct="1">
              <a:spcBef>
                <a:spcPct val="20000"/>
              </a:spcBef>
              <a:buClr>
                <a:schemeClr val="accent3"/>
              </a:buClr>
              <a:buFont typeface="Arial"/>
              <a:buNone/>
              <a:defRPr sz="2400" kern="1200">
                <a:solidFill>
                  <a:schemeClr val="tx1"/>
                </a:solidFill>
                <a:latin typeface="+mn-lt"/>
                <a:ea typeface="+mn-ea"/>
                <a:cs typeface="Segoe UI"/>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AEBD57"/>
              </a:buClr>
            </a:pPr>
            <a:r>
              <a:rPr lang="en-GB" sz="1866" dirty="0">
                <a:solidFill>
                  <a:srgbClr val="00B050"/>
                </a:solidFill>
                <a:latin typeface="Corbel"/>
              </a:rPr>
              <a:t>-Be</a:t>
            </a:r>
            <a:r>
              <a:rPr lang="en-GB" sz="1866" dirty="0">
                <a:solidFill>
                  <a:prstClr val="white"/>
                </a:solidFill>
                <a:latin typeface="Corbel"/>
              </a:rPr>
              <a:t>			Compares one object with another for equality. Case Insensitive</a:t>
            </a:r>
            <a:br>
              <a:rPr lang="en-GB" sz="1866" dirty="0">
                <a:solidFill>
                  <a:prstClr val="white"/>
                </a:solidFill>
                <a:latin typeface="Corbel"/>
              </a:rPr>
            </a:br>
            <a:r>
              <a:rPr lang="en-GB" sz="1866" dirty="0">
                <a:solidFill>
                  <a:prstClr val="white"/>
                </a:solidFill>
                <a:latin typeface="Corbel"/>
              </a:rPr>
              <a:t>-</a:t>
            </a:r>
            <a:r>
              <a:rPr lang="en-GB" sz="1866" dirty="0" err="1">
                <a:solidFill>
                  <a:srgbClr val="00B050"/>
                </a:solidFill>
                <a:latin typeface="Corbel"/>
              </a:rPr>
              <a:t>BeExactly</a:t>
            </a:r>
            <a:r>
              <a:rPr lang="en-GB" sz="1866" dirty="0">
                <a:solidFill>
                  <a:srgbClr val="00B050"/>
                </a:solidFill>
                <a:latin typeface="Corbel"/>
              </a:rPr>
              <a:t>			</a:t>
            </a:r>
            <a:r>
              <a:rPr lang="en-GB" sz="1866" dirty="0">
                <a:solidFill>
                  <a:prstClr val="white"/>
                </a:solidFill>
                <a:latin typeface="Corbel"/>
              </a:rPr>
              <a:t>Compares one object with another for equality. Case Sensitive</a:t>
            </a:r>
            <a:br>
              <a:rPr lang="en-GB" sz="1866" dirty="0">
                <a:solidFill>
                  <a:prstClr val="white"/>
                </a:solidFill>
                <a:latin typeface="Corbel"/>
              </a:rPr>
            </a:br>
            <a:r>
              <a:rPr lang="en-GB" sz="1866" dirty="0">
                <a:solidFill>
                  <a:prstClr val="white"/>
                </a:solidFill>
                <a:latin typeface="Corbel"/>
              </a:rPr>
              <a:t>-</a:t>
            </a:r>
            <a:r>
              <a:rPr lang="en-GB" sz="1866" dirty="0" err="1">
                <a:solidFill>
                  <a:srgbClr val="00B050"/>
                </a:solidFill>
                <a:latin typeface="Corbel"/>
              </a:rPr>
              <a:t>BeGreaterThan</a:t>
            </a:r>
            <a:r>
              <a:rPr lang="en-GB" sz="1866" dirty="0">
                <a:solidFill>
                  <a:srgbClr val="00B050"/>
                </a:solidFill>
                <a:latin typeface="Corbel"/>
              </a:rPr>
              <a:t>		</a:t>
            </a:r>
            <a:r>
              <a:rPr lang="en-GB" sz="1866" dirty="0">
                <a:solidFill>
                  <a:prstClr val="white"/>
                </a:solidFill>
                <a:latin typeface="Corbel"/>
              </a:rPr>
              <a:t>Asserts that a number is greater than an expected value.</a:t>
            </a:r>
            <a:br>
              <a:rPr lang="en-GB" sz="1866" dirty="0">
                <a:solidFill>
                  <a:prstClr val="white"/>
                </a:solidFill>
                <a:latin typeface="Corbel"/>
              </a:rPr>
            </a:br>
            <a:r>
              <a:rPr lang="en-GB" sz="1866" dirty="0">
                <a:solidFill>
                  <a:prstClr val="white"/>
                </a:solidFill>
                <a:latin typeface="Corbel"/>
              </a:rPr>
              <a:t>-</a:t>
            </a:r>
            <a:r>
              <a:rPr lang="en-GB" sz="1866" dirty="0" err="1">
                <a:solidFill>
                  <a:srgbClr val="00B050"/>
                </a:solidFill>
                <a:latin typeface="Corbel"/>
              </a:rPr>
              <a:t>BeLessThan</a:t>
            </a:r>
            <a:r>
              <a:rPr lang="en-GB" sz="1866" dirty="0">
                <a:solidFill>
                  <a:srgbClr val="00B050"/>
                </a:solidFill>
                <a:latin typeface="Corbel"/>
              </a:rPr>
              <a:t>		</a:t>
            </a:r>
            <a:r>
              <a:rPr lang="en-GB" sz="1866" dirty="0">
                <a:solidFill>
                  <a:prstClr val="white"/>
                </a:solidFill>
                <a:latin typeface="Corbel"/>
              </a:rPr>
              <a:t>Asserts that a number is less than an expected value.</a:t>
            </a:r>
          </a:p>
          <a:p>
            <a:pPr>
              <a:buClr>
                <a:srgbClr val="AEBD57"/>
              </a:buClr>
            </a:pPr>
            <a:r>
              <a:rPr lang="en-GB" sz="1866" dirty="0">
                <a:solidFill>
                  <a:srgbClr val="1DB14B"/>
                </a:solidFill>
                <a:latin typeface="Corbel"/>
              </a:rPr>
              <a:t>-</a:t>
            </a:r>
            <a:r>
              <a:rPr lang="en-GB" sz="1866" dirty="0" err="1">
                <a:solidFill>
                  <a:srgbClr val="1DB14B"/>
                </a:solidFill>
                <a:latin typeface="Corbel"/>
              </a:rPr>
              <a:t>BeIn</a:t>
            </a:r>
            <a:r>
              <a:rPr lang="en-GB" sz="1866" dirty="0">
                <a:solidFill>
                  <a:srgbClr val="1DB14B"/>
                </a:solidFill>
                <a:latin typeface="Corbel"/>
              </a:rPr>
              <a:t>			</a:t>
            </a:r>
            <a:r>
              <a:rPr lang="en-GB" sz="1866" dirty="0">
                <a:solidFill>
                  <a:prstClr val="white"/>
                </a:solidFill>
                <a:latin typeface="Corbel"/>
              </a:rPr>
              <a:t>Asserts that the actual value is contained by the array/collection</a:t>
            </a:r>
            <a:br>
              <a:rPr lang="en-GB" sz="1866" dirty="0">
                <a:solidFill>
                  <a:prstClr val="white"/>
                </a:solidFill>
                <a:latin typeface="Corbel"/>
              </a:rPr>
            </a:br>
            <a:r>
              <a:rPr lang="en-GB" sz="1866" dirty="0">
                <a:solidFill>
                  <a:prstClr val="white"/>
                </a:solidFill>
                <a:latin typeface="Corbel"/>
              </a:rPr>
              <a:t>-</a:t>
            </a:r>
            <a:r>
              <a:rPr lang="en-GB" sz="1866" dirty="0" err="1">
                <a:solidFill>
                  <a:srgbClr val="00B050"/>
                </a:solidFill>
                <a:latin typeface="Corbel"/>
              </a:rPr>
              <a:t>BeLike</a:t>
            </a:r>
            <a:r>
              <a:rPr lang="en-GB" sz="1866" dirty="0">
                <a:solidFill>
                  <a:srgbClr val="00B050"/>
                </a:solidFill>
                <a:latin typeface="Corbel"/>
              </a:rPr>
              <a:t>	</a:t>
            </a:r>
            <a:r>
              <a:rPr lang="en-GB" sz="1866" dirty="0">
                <a:solidFill>
                  <a:prstClr val="white"/>
                </a:solidFill>
                <a:latin typeface="Corbel"/>
              </a:rPr>
              <a:t>  		Matches a wildcard pattern using -like operator. Case Insensitive</a:t>
            </a:r>
            <a:br>
              <a:rPr lang="en-GB" sz="1866" dirty="0">
                <a:solidFill>
                  <a:prstClr val="white"/>
                </a:solidFill>
                <a:latin typeface="Corbel"/>
              </a:rPr>
            </a:br>
            <a:r>
              <a:rPr lang="en-GB" sz="1866" dirty="0">
                <a:solidFill>
                  <a:prstClr val="white"/>
                </a:solidFill>
                <a:latin typeface="Corbel"/>
              </a:rPr>
              <a:t>-</a:t>
            </a:r>
            <a:r>
              <a:rPr lang="en-GB" sz="1866" dirty="0" err="1">
                <a:solidFill>
                  <a:srgbClr val="00B050"/>
                </a:solidFill>
                <a:latin typeface="Corbel"/>
              </a:rPr>
              <a:t>BeLikeExactly</a:t>
            </a:r>
            <a:r>
              <a:rPr lang="en-GB" sz="1866" dirty="0">
                <a:solidFill>
                  <a:srgbClr val="00B050"/>
                </a:solidFill>
                <a:latin typeface="Corbel"/>
              </a:rPr>
              <a:t>  		</a:t>
            </a:r>
            <a:r>
              <a:rPr lang="en-GB" sz="1866" dirty="0">
                <a:solidFill>
                  <a:prstClr val="white"/>
                </a:solidFill>
                <a:latin typeface="Corbel"/>
              </a:rPr>
              <a:t>Matches a wildcard pattern using -like operator. Case Sensitive</a:t>
            </a:r>
            <a:br>
              <a:rPr lang="en-GB" sz="1866" dirty="0">
                <a:solidFill>
                  <a:prstClr val="white"/>
                </a:solidFill>
                <a:latin typeface="Corbel"/>
              </a:rPr>
            </a:br>
            <a:r>
              <a:rPr lang="en-GB" sz="1866" dirty="0">
                <a:solidFill>
                  <a:prstClr val="white"/>
                </a:solidFill>
                <a:latin typeface="Corbel"/>
              </a:rPr>
              <a:t>-</a:t>
            </a:r>
            <a:r>
              <a:rPr lang="en-GB" sz="1866" dirty="0" err="1">
                <a:solidFill>
                  <a:srgbClr val="00B050"/>
                </a:solidFill>
                <a:latin typeface="Corbel"/>
              </a:rPr>
              <a:t>BeOfType</a:t>
            </a:r>
            <a:r>
              <a:rPr lang="en-GB" sz="1866" dirty="0">
                <a:solidFill>
                  <a:srgbClr val="00B050"/>
                </a:solidFill>
                <a:latin typeface="Corbel"/>
              </a:rPr>
              <a:t>			</a:t>
            </a:r>
            <a:r>
              <a:rPr lang="en-GB" sz="1866" dirty="0">
                <a:solidFill>
                  <a:prstClr val="white"/>
                </a:solidFill>
                <a:latin typeface="Corbel"/>
              </a:rPr>
              <a:t>Asserts that the actual value should be an object of a specified type</a:t>
            </a:r>
            <a:br>
              <a:rPr lang="en-GB" sz="1866" dirty="0">
                <a:solidFill>
                  <a:prstClr val="white"/>
                </a:solidFill>
                <a:latin typeface="Corbel"/>
              </a:rPr>
            </a:br>
            <a:r>
              <a:rPr lang="en-GB" sz="1866" dirty="0">
                <a:solidFill>
                  <a:prstClr val="white"/>
                </a:solidFill>
                <a:latin typeface="Corbel"/>
              </a:rPr>
              <a:t>-</a:t>
            </a:r>
            <a:r>
              <a:rPr lang="en-GB" sz="1866" dirty="0">
                <a:solidFill>
                  <a:srgbClr val="00B050"/>
                </a:solidFill>
                <a:latin typeface="Corbel"/>
              </a:rPr>
              <a:t>Exist			</a:t>
            </a:r>
            <a:r>
              <a:rPr lang="en-GB" sz="1866" dirty="0">
                <a:solidFill>
                  <a:prstClr val="white"/>
                </a:solidFill>
                <a:latin typeface="Corbel"/>
              </a:rPr>
              <a:t>Checks if the object calling Exist is present in a PS Provider.</a:t>
            </a:r>
            <a:br>
              <a:rPr lang="en-GB" sz="1866" dirty="0">
                <a:solidFill>
                  <a:prstClr val="white"/>
                </a:solidFill>
                <a:latin typeface="Corbel"/>
              </a:rPr>
            </a:br>
            <a:r>
              <a:rPr lang="en-GB" sz="1866" dirty="0">
                <a:solidFill>
                  <a:prstClr val="white"/>
                </a:solidFill>
                <a:latin typeface="Corbel"/>
              </a:rPr>
              <a:t>-</a:t>
            </a:r>
            <a:r>
              <a:rPr lang="en-GB" sz="1866" dirty="0" err="1">
                <a:solidFill>
                  <a:srgbClr val="1DB14B"/>
                </a:solidFill>
                <a:latin typeface="Corbel"/>
              </a:rPr>
              <a:t>FileContentMatch</a:t>
            </a:r>
            <a:r>
              <a:rPr lang="en-GB" sz="1866" dirty="0">
                <a:solidFill>
                  <a:prstClr val="white"/>
                </a:solidFill>
                <a:latin typeface="Corbel"/>
              </a:rPr>
              <a:t>   		Checks to see if a file contains the specified text. Case Insensitive</a:t>
            </a:r>
          </a:p>
          <a:p>
            <a:pPr>
              <a:buClr>
                <a:srgbClr val="AEBD57"/>
              </a:buClr>
            </a:pPr>
            <a:r>
              <a:rPr lang="en-GB" sz="1866" dirty="0">
                <a:solidFill>
                  <a:prstClr val="white"/>
                </a:solidFill>
                <a:latin typeface="Corbel"/>
              </a:rPr>
              <a:t>-</a:t>
            </a:r>
            <a:r>
              <a:rPr lang="en-GB" sz="1866" dirty="0" err="1">
                <a:solidFill>
                  <a:srgbClr val="1DB14B"/>
                </a:solidFill>
                <a:latin typeface="Corbel"/>
              </a:rPr>
              <a:t>FileContentMatchExactly</a:t>
            </a:r>
            <a:r>
              <a:rPr lang="en-GB" sz="1866" dirty="0">
                <a:solidFill>
                  <a:prstClr val="white"/>
                </a:solidFill>
                <a:latin typeface="Corbel"/>
              </a:rPr>
              <a:t>   	Checks to see if a file contains the specified text. Case Sensitive</a:t>
            </a:r>
            <a:br>
              <a:rPr lang="en-GB" sz="1866" dirty="0">
                <a:solidFill>
                  <a:prstClr val="white"/>
                </a:solidFill>
                <a:latin typeface="Corbel"/>
              </a:rPr>
            </a:br>
            <a:r>
              <a:rPr lang="en-GB" sz="1866" dirty="0">
                <a:solidFill>
                  <a:prstClr val="white"/>
                </a:solidFill>
                <a:latin typeface="Corbel"/>
              </a:rPr>
              <a:t>-</a:t>
            </a:r>
            <a:r>
              <a:rPr lang="en-GB" sz="1866" dirty="0" err="1">
                <a:solidFill>
                  <a:srgbClr val="00B050"/>
                </a:solidFill>
                <a:latin typeface="Corbel"/>
              </a:rPr>
              <a:t>ContainExactly</a:t>
            </a:r>
            <a:r>
              <a:rPr lang="en-GB" sz="1866" dirty="0">
                <a:solidFill>
                  <a:srgbClr val="00B050"/>
                </a:solidFill>
                <a:latin typeface="Corbel"/>
              </a:rPr>
              <a:t> </a:t>
            </a:r>
            <a:r>
              <a:rPr lang="en-GB" sz="1866" dirty="0">
                <a:solidFill>
                  <a:prstClr val="white"/>
                </a:solidFill>
                <a:latin typeface="Corbel"/>
              </a:rPr>
              <a:t>  		Checks to see if a file contains the specified text. Case Sensitive</a:t>
            </a:r>
            <a:br>
              <a:rPr lang="en-GB" sz="1866" dirty="0">
                <a:solidFill>
                  <a:prstClr val="white"/>
                </a:solidFill>
                <a:latin typeface="Corbel"/>
              </a:rPr>
            </a:br>
            <a:r>
              <a:rPr lang="en-GB" sz="1866" dirty="0">
                <a:solidFill>
                  <a:prstClr val="white"/>
                </a:solidFill>
                <a:latin typeface="Corbel"/>
              </a:rPr>
              <a:t>-</a:t>
            </a:r>
            <a:r>
              <a:rPr lang="en-GB" sz="1866" dirty="0">
                <a:solidFill>
                  <a:srgbClr val="00B050"/>
                </a:solidFill>
                <a:latin typeface="Corbel"/>
              </a:rPr>
              <a:t>Match	</a:t>
            </a:r>
            <a:r>
              <a:rPr lang="en-GB" sz="1866" dirty="0">
                <a:solidFill>
                  <a:prstClr val="white"/>
                </a:solidFill>
                <a:latin typeface="Corbel"/>
              </a:rPr>
              <a:t>   		Uses a regular expression to compare two objects. Case Insensitive</a:t>
            </a:r>
            <a:br>
              <a:rPr lang="en-GB" sz="1866" dirty="0">
                <a:solidFill>
                  <a:prstClr val="white"/>
                </a:solidFill>
                <a:latin typeface="Corbel"/>
              </a:rPr>
            </a:br>
            <a:r>
              <a:rPr lang="en-GB" sz="1866" dirty="0">
                <a:solidFill>
                  <a:prstClr val="white"/>
                </a:solidFill>
                <a:latin typeface="Corbel"/>
              </a:rPr>
              <a:t>-</a:t>
            </a:r>
            <a:r>
              <a:rPr lang="en-GB" sz="1866" dirty="0" err="1">
                <a:solidFill>
                  <a:srgbClr val="00B050"/>
                </a:solidFill>
                <a:latin typeface="Corbel"/>
              </a:rPr>
              <a:t>MatchExactly</a:t>
            </a:r>
            <a:r>
              <a:rPr lang="en-GB" sz="1866" dirty="0">
                <a:solidFill>
                  <a:srgbClr val="00B050"/>
                </a:solidFill>
                <a:latin typeface="Corbel"/>
              </a:rPr>
              <a:t>		</a:t>
            </a:r>
            <a:r>
              <a:rPr lang="en-GB" sz="1866" dirty="0">
                <a:solidFill>
                  <a:prstClr val="white"/>
                </a:solidFill>
                <a:latin typeface="Corbel"/>
              </a:rPr>
              <a:t>Uses a regular expression to compare two objects. Case Sensitive</a:t>
            </a:r>
            <a:br>
              <a:rPr lang="en-GB" sz="1866" dirty="0">
                <a:solidFill>
                  <a:prstClr val="white"/>
                </a:solidFill>
                <a:latin typeface="Corbel"/>
              </a:rPr>
            </a:br>
            <a:r>
              <a:rPr lang="en-GB" sz="1866" dirty="0">
                <a:solidFill>
                  <a:prstClr val="white"/>
                </a:solidFill>
                <a:latin typeface="Corbel"/>
              </a:rPr>
              <a:t>-</a:t>
            </a:r>
            <a:r>
              <a:rPr lang="en-GB" sz="1866" dirty="0">
                <a:solidFill>
                  <a:srgbClr val="00B050"/>
                </a:solidFill>
                <a:latin typeface="Corbel"/>
              </a:rPr>
              <a:t>Throw	   </a:t>
            </a:r>
            <a:r>
              <a:rPr lang="en-GB" sz="1866" dirty="0">
                <a:solidFill>
                  <a:prstClr val="white"/>
                </a:solidFill>
                <a:latin typeface="Corbel"/>
              </a:rPr>
              <a:t>		Checks if an exception was thrown in the input </a:t>
            </a:r>
            <a:r>
              <a:rPr lang="en-GB" sz="1866" dirty="0" err="1">
                <a:solidFill>
                  <a:prstClr val="white"/>
                </a:solidFill>
                <a:latin typeface="Corbel"/>
              </a:rPr>
              <a:t>ScriptBlock</a:t>
            </a:r>
            <a:r>
              <a:rPr lang="en-GB" sz="1866" dirty="0">
                <a:solidFill>
                  <a:prstClr val="white"/>
                </a:solidFill>
                <a:latin typeface="Corbel"/>
              </a:rPr>
              <a:t>. </a:t>
            </a:r>
            <a:br>
              <a:rPr lang="en-GB" sz="1866" dirty="0">
                <a:solidFill>
                  <a:prstClr val="white"/>
                </a:solidFill>
                <a:latin typeface="Corbel"/>
              </a:rPr>
            </a:br>
            <a:r>
              <a:rPr lang="en-GB" sz="1866" dirty="0">
                <a:solidFill>
                  <a:prstClr val="white"/>
                </a:solidFill>
                <a:latin typeface="Corbel"/>
              </a:rPr>
              <a:t>-</a:t>
            </a:r>
            <a:r>
              <a:rPr lang="en-GB" sz="1866" dirty="0" err="1">
                <a:solidFill>
                  <a:srgbClr val="00B050"/>
                </a:solidFill>
                <a:latin typeface="Corbel"/>
              </a:rPr>
              <a:t>BeNullOrEmpty</a:t>
            </a:r>
            <a:r>
              <a:rPr lang="en-GB" sz="1866" dirty="0">
                <a:solidFill>
                  <a:prstClr val="white"/>
                </a:solidFill>
                <a:latin typeface="Corbel"/>
              </a:rPr>
              <a:t> 		Checks values for null or empty (strings).</a:t>
            </a:r>
          </a:p>
          <a:p>
            <a:pPr>
              <a:buClr>
                <a:srgbClr val="AEBD57"/>
              </a:buClr>
            </a:pPr>
            <a:endParaRPr lang="de-DE" sz="1866" dirty="0">
              <a:solidFill>
                <a:prstClr val="white"/>
              </a:solidFill>
              <a:latin typeface="Corbel"/>
            </a:endParaRPr>
          </a:p>
        </p:txBody>
      </p:sp>
    </p:spTree>
    <p:extLst>
      <p:ext uri="{BB962C8B-B14F-4D97-AF65-F5344CB8AC3E}">
        <p14:creationId xmlns:p14="http://schemas.microsoft.com/office/powerpoint/2010/main" val="4041938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AE41FC-283B-4FC1-B280-F92F91941C2B}"/>
              </a:ext>
            </a:extLst>
          </p:cNvPr>
          <p:cNvSpPr>
            <a:spLocks noGrp="1"/>
          </p:cNvSpPr>
          <p:nvPr>
            <p:ph type="title"/>
          </p:nvPr>
        </p:nvSpPr>
        <p:spPr/>
        <p:txBody>
          <a:bodyPr/>
          <a:lstStyle/>
          <a:p>
            <a:r>
              <a:rPr lang="en-GB" dirty="0"/>
              <a:t>Should Operators – Part 2</a:t>
            </a:r>
            <a:br>
              <a:rPr lang="en-GB" dirty="0"/>
            </a:br>
            <a:endParaRPr lang="en-US" dirty="0"/>
          </a:p>
        </p:txBody>
      </p:sp>
      <p:sp>
        <p:nvSpPr>
          <p:cNvPr id="6" name="TextBox 5"/>
          <p:cNvSpPr txBox="1"/>
          <p:nvPr/>
        </p:nvSpPr>
        <p:spPr>
          <a:xfrm>
            <a:off x="1588" y="6316952"/>
            <a:ext cx="12188824" cy="338554"/>
          </a:xfrm>
          <a:prstGeom prst="rect">
            <a:avLst/>
          </a:prstGeom>
          <a:noFill/>
        </p:spPr>
        <p:txBody>
          <a:bodyPr wrap="square" rtlCol="0">
            <a:spAutoFit/>
          </a:bodyPr>
          <a:lstStyle/>
          <a:p>
            <a:pPr algn="ctr"/>
            <a:r>
              <a:rPr lang="en-GB" sz="1600" dirty="0">
                <a:solidFill>
                  <a:srgbClr val="B2B2B2"/>
                </a:solidFill>
                <a:latin typeface="Corbel"/>
              </a:rPr>
              <a:t>I hate slides with lots of text but I think this one is valid</a:t>
            </a:r>
          </a:p>
        </p:txBody>
      </p:sp>
      <p:sp>
        <p:nvSpPr>
          <p:cNvPr id="5" name="Title 1">
            <a:extLst>
              <a:ext uri="{FF2B5EF4-FFF2-40B4-BE49-F238E27FC236}">
                <a16:creationId xmlns:a16="http://schemas.microsoft.com/office/drawing/2014/main" id="{B4FF7EC4-F9A8-43BC-948D-451E79F2D8D3}"/>
              </a:ext>
            </a:extLst>
          </p:cNvPr>
          <p:cNvSpPr txBox="1">
            <a:spLocks/>
          </p:cNvSpPr>
          <p:nvPr/>
        </p:nvSpPr>
        <p:spPr>
          <a:xfrm>
            <a:off x="599385" y="352887"/>
            <a:ext cx="10969943" cy="817062"/>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endParaRPr lang="en-GB" sz="2399" dirty="0">
              <a:solidFill>
                <a:srgbClr val="B2B2B2"/>
              </a:solidFill>
            </a:endParaRPr>
          </a:p>
        </p:txBody>
      </p:sp>
      <p:sp>
        <p:nvSpPr>
          <p:cNvPr id="7" name="Inhaltsplatzhalter 2">
            <a:extLst>
              <a:ext uri="{FF2B5EF4-FFF2-40B4-BE49-F238E27FC236}">
                <a16:creationId xmlns:a16="http://schemas.microsoft.com/office/drawing/2014/main" id="{2353A682-2332-4529-9044-28F3D4D5A962}"/>
              </a:ext>
            </a:extLst>
          </p:cNvPr>
          <p:cNvSpPr txBox="1">
            <a:spLocks/>
          </p:cNvSpPr>
          <p:nvPr/>
        </p:nvSpPr>
        <p:spPr>
          <a:xfrm>
            <a:off x="212550" y="1168990"/>
            <a:ext cx="11977864" cy="4914597"/>
          </a:xfrm>
          <a:prstGeom prst="rect">
            <a:avLst/>
          </a:prstGeom>
        </p:spPr>
        <p:txBody>
          <a:bodyPr vert="horz" lIns="121888" tIns="60944" rIns="121888" bIns="60944" rtlCol="0">
            <a:noAutofit/>
          </a:bodyPr>
          <a:lstStyle>
            <a:lvl1pPr marL="0" indent="0" algn="l" defTabSz="914400" rtl="0" eaLnBrk="1" latinLnBrk="0" hangingPunct="1">
              <a:spcBef>
                <a:spcPct val="20000"/>
              </a:spcBef>
              <a:buClr>
                <a:schemeClr val="accent3"/>
              </a:buClr>
              <a:buFont typeface="Arial"/>
              <a:buNone/>
              <a:defRPr sz="2400" kern="1200">
                <a:solidFill>
                  <a:schemeClr val="tx1"/>
                </a:solidFill>
                <a:latin typeface="+mn-lt"/>
                <a:ea typeface="+mn-ea"/>
                <a:cs typeface="Segoe UI"/>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AEBD57"/>
              </a:buClr>
            </a:pPr>
            <a:r>
              <a:rPr lang="en-GB" sz="1866" dirty="0">
                <a:solidFill>
                  <a:srgbClr val="FF0000"/>
                </a:solidFill>
                <a:latin typeface="Corbel"/>
              </a:rPr>
              <a:t>Not</a:t>
            </a:r>
            <a:r>
              <a:rPr lang="en-GB" sz="1866" dirty="0">
                <a:solidFill>
                  <a:srgbClr val="00B050"/>
                </a:solidFill>
                <a:latin typeface="Corbel"/>
              </a:rPr>
              <a:t> -Be</a:t>
            </a:r>
            <a:r>
              <a:rPr lang="en-GB" sz="1866" dirty="0">
                <a:solidFill>
                  <a:prstClr val="white"/>
                </a:solidFill>
                <a:latin typeface="Corbel"/>
              </a:rPr>
              <a:t>			Compares one object with another for equality. Case Insensitive</a:t>
            </a:r>
            <a:br>
              <a:rPr lang="en-GB" sz="1866" dirty="0">
                <a:solidFill>
                  <a:prstClr val="white"/>
                </a:solidFill>
                <a:latin typeface="Corbel"/>
              </a:rPr>
            </a:br>
            <a:r>
              <a:rPr lang="en-GB" sz="1866" dirty="0">
                <a:solidFill>
                  <a:srgbClr val="FF0000"/>
                </a:solidFill>
                <a:latin typeface="Corbel"/>
              </a:rPr>
              <a:t>Not</a:t>
            </a:r>
            <a:r>
              <a:rPr lang="en-GB" sz="1866" dirty="0">
                <a:solidFill>
                  <a:srgbClr val="00B050"/>
                </a:solidFill>
                <a:latin typeface="Corbel"/>
              </a:rPr>
              <a:t> </a:t>
            </a:r>
            <a:r>
              <a:rPr lang="en-GB" sz="1866" dirty="0">
                <a:solidFill>
                  <a:prstClr val="white"/>
                </a:solidFill>
                <a:latin typeface="Corbel"/>
              </a:rPr>
              <a:t>-</a:t>
            </a:r>
            <a:r>
              <a:rPr lang="en-GB" sz="1866" dirty="0" err="1">
                <a:solidFill>
                  <a:srgbClr val="00B050"/>
                </a:solidFill>
                <a:latin typeface="Corbel"/>
              </a:rPr>
              <a:t>BeExactly</a:t>
            </a:r>
            <a:r>
              <a:rPr lang="en-GB" sz="1866" dirty="0">
                <a:solidFill>
                  <a:srgbClr val="00B050"/>
                </a:solidFill>
                <a:latin typeface="Corbel"/>
              </a:rPr>
              <a:t>		</a:t>
            </a:r>
            <a:r>
              <a:rPr lang="en-GB" sz="1866" dirty="0">
                <a:solidFill>
                  <a:prstClr val="white"/>
                </a:solidFill>
                <a:latin typeface="Corbel"/>
              </a:rPr>
              <a:t>Compares one object with another for equality. Case Sensitive</a:t>
            </a:r>
            <a:br>
              <a:rPr lang="en-GB" sz="1866" dirty="0">
                <a:solidFill>
                  <a:prstClr val="white"/>
                </a:solidFill>
                <a:latin typeface="Corbel"/>
              </a:rPr>
            </a:br>
            <a:r>
              <a:rPr lang="en-GB" sz="1866" dirty="0">
                <a:solidFill>
                  <a:srgbClr val="FF0000"/>
                </a:solidFill>
                <a:latin typeface="Corbel"/>
              </a:rPr>
              <a:t>Not</a:t>
            </a:r>
            <a:r>
              <a:rPr lang="en-GB" sz="1866" dirty="0">
                <a:solidFill>
                  <a:srgbClr val="00B050"/>
                </a:solidFill>
                <a:latin typeface="Corbel"/>
              </a:rPr>
              <a:t> </a:t>
            </a:r>
            <a:r>
              <a:rPr lang="en-GB" sz="1866" dirty="0">
                <a:solidFill>
                  <a:prstClr val="white"/>
                </a:solidFill>
                <a:latin typeface="Corbel"/>
              </a:rPr>
              <a:t>-</a:t>
            </a:r>
            <a:r>
              <a:rPr lang="en-GB" sz="1866" dirty="0" err="1">
                <a:solidFill>
                  <a:srgbClr val="00B050"/>
                </a:solidFill>
                <a:latin typeface="Corbel"/>
              </a:rPr>
              <a:t>BeGreaterThan</a:t>
            </a:r>
            <a:r>
              <a:rPr lang="en-GB" sz="1866" dirty="0">
                <a:solidFill>
                  <a:srgbClr val="00B050"/>
                </a:solidFill>
                <a:latin typeface="Corbel"/>
              </a:rPr>
              <a:t>		</a:t>
            </a:r>
            <a:r>
              <a:rPr lang="en-GB" sz="1866" dirty="0">
                <a:solidFill>
                  <a:prstClr val="white"/>
                </a:solidFill>
                <a:latin typeface="Corbel"/>
              </a:rPr>
              <a:t>Asserts that a number is greater than an expected value.</a:t>
            </a:r>
            <a:br>
              <a:rPr lang="en-GB" sz="1866" dirty="0">
                <a:solidFill>
                  <a:prstClr val="white"/>
                </a:solidFill>
                <a:latin typeface="Corbel"/>
              </a:rPr>
            </a:br>
            <a:r>
              <a:rPr lang="en-GB" sz="1866" dirty="0">
                <a:solidFill>
                  <a:srgbClr val="FF0000"/>
                </a:solidFill>
                <a:latin typeface="Corbel"/>
              </a:rPr>
              <a:t>Not</a:t>
            </a:r>
            <a:r>
              <a:rPr lang="en-GB" sz="1866" dirty="0">
                <a:solidFill>
                  <a:srgbClr val="00B050"/>
                </a:solidFill>
                <a:latin typeface="Corbel"/>
              </a:rPr>
              <a:t> </a:t>
            </a:r>
            <a:r>
              <a:rPr lang="en-GB" sz="1866" dirty="0">
                <a:solidFill>
                  <a:prstClr val="white"/>
                </a:solidFill>
                <a:latin typeface="Corbel"/>
              </a:rPr>
              <a:t>-</a:t>
            </a:r>
            <a:r>
              <a:rPr lang="en-GB" sz="1866" dirty="0" err="1">
                <a:solidFill>
                  <a:srgbClr val="00B050"/>
                </a:solidFill>
                <a:latin typeface="Corbel"/>
              </a:rPr>
              <a:t>BeLessThan</a:t>
            </a:r>
            <a:r>
              <a:rPr lang="en-GB" sz="1866" dirty="0">
                <a:solidFill>
                  <a:srgbClr val="00B050"/>
                </a:solidFill>
                <a:latin typeface="Corbel"/>
              </a:rPr>
              <a:t>		</a:t>
            </a:r>
            <a:r>
              <a:rPr lang="en-GB" sz="1866" dirty="0">
                <a:solidFill>
                  <a:prstClr val="white"/>
                </a:solidFill>
                <a:latin typeface="Corbel"/>
              </a:rPr>
              <a:t>Asserts that a number is less than an expected value.</a:t>
            </a:r>
          </a:p>
          <a:p>
            <a:pPr>
              <a:buClr>
                <a:srgbClr val="AEBD57"/>
              </a:buClr>
            </a:pPr>
            <a:r>
              <a:rPr lang="en-GB" sz="1866" dirty="0">
                <a:solidFill>
                  <a:srgbClr val="FF0000"/>
                </a:solidFill>
                <a:latin typeface="Corbel"/>
              </a:rPr>
              <a:t>Not</a:t>
            </a:r>
            <a:r>
              <a:rPr lang="en-GB" sz="1866" dirty="0">
                <a:solidFill>
                  <a:srgbClr val="00B050"/>
                </a:solidFill>
                <a:latin typeface="Corbel"/>
              </a:rPr>
              <a:t> </a:t>
            </a:r>
            <a:r>
              <a:rPr lang="en-GB" sz="1866" dirty="0">
                <a:solidFill>
                  <a:srgbClr val="1DB14B"/>
                </a:solidFill>
                <a:latin typeface="Corbel"/>
              </a:rPr>
              <a:t>-</a:t>
            </a:r>
            <a:r>
              <a:rPr lang="en-GB" sz="1866" dirty="0" err="1">
                <a:solidFill>
                  <a:srgbClr val="1DB14B"/>
                </a:solidFill>
                <a:latin typeface="Corbel"/>
              </a:rPr>
              <a:t>BeIn</a:t>
            </a:r>
            <a:r>
              <a:rPr lang="en-GB" sz="1866" dirty="0">
                <a:solidFill>
                  <a:srgbClr val="1DB14B"/>
                </a:solidFill>
                <a:latin typeface="Corbel"/>
              </a:rPr>
              <a:t>			</a:t>
            </a:r>
            <a:r>
              <a:rPr lang="en-GB" sz="1866" dirty="0">
                <a:solidFill>
                  <a:prstClr val="white"/>
                </a:solidFill>
                <a:latin typeface="Corbel"/>
              </a:rPr>
              <a:t>Asserts that the actual value is contained by the array/collection</a:t>
            </a:r>
            <a:br>
              <a:rPr lang="en-GB" sz="1866" dirty="0">
                <a:solidFill>
                  <a:prstClr val="white"/>
                </a:solidFill>
                <a:latin typeface="Corbel"/>
              </a:rPr>
            </a:br>
            <a:r>
              <a:rPr lang="en-GB" sz="1866" dirty="0">
                <a:solidFill>
                  <a:srgbClr val="FF0000"/>
                </a:solidFill>
                <a:latin typeface="Corbel"/>
              </a:rPr>
              <a:t>Not</a:t>
            </a:r>
            <a:r>
              <a:rPr lang="en-GB" sz="1866" dirty="0">
                <a:solidFill>
                  <a:srgbClr val="00B050"/>
                </a:solidFill>
                <a:latin typeface="Corbel"/>
              </a:rPr>
              <a:t> </a:t>
            </a:r>
            <a:r>
              <a:rPr lang="en-GB" sz="1866" dirty="0">
                <a:solidFill>
                  <a:prstClr val="white"/>
                </a:solidFill>
                <a:latin typeface="Corbel"/>
              </a:rPr>
              <a:t>-</a:t>
            </a:r>
            <a:r>
              <a:rPr lang="en-GB" sz="1866" dirty="0" err="1">
                <a:solidFill>
                  <a:srgbClr val="00B050"/>
                </a:solidFill>
                <a:latin typeface="Corbel"/>
              </a:rPr>
              <a:t>BeLike</a:t>
            </a:r>
            <a:r>
              <a:rPr lang="en-GB" sz="1866" dirty="0">
                <a:solidFill>
                  <a:srgbClr val="00B050"/>
                </a:solidFill>
                <a:latin typeface="Corbel"/>
              </a:rPr>
              <a:t>	</a:t>
            </a:r>
            <a:r>
              <a:rPr lang="en-GB" sz="1866" dirty="0">
                <a:solidFill>
                  <a:prstClr val="white"/>
                </a:solidFill>
                <a:latin typeface="Corbel"/>
              </a:rPr>
              <a:t>  	Matches a wildcard pattern using -like operator. Case Insensitive</a:t>
            </a:r>
            <a:br>
              <a:rPr lang="en-GB" sz="1866" dirty="0">
                <a:solidFill>
                  <a:prstClr val="white"/>
                </a:solidFill>
                <a:latin typeface="Corbel"/>
              </a:rPr>
            </a:br>
            <a:r>
              <a:rPr lang="en-GB" sz="1866" dirty="0">
                <a:solidFill>
                  <a:srgbClr val="FF0000"/>
                </a:solidFill>
                <a:latin typeface="Corbel"/>
              </a:rPr>
              <a:t>Not</a:t>
            </a:r>
            <a:r>
              <a:rPr lang="en-GB" sz="1866" dirty="0">
                <a:solidFill>
                  <a:srgbClr val="00B050"/>
                </a:solidFill>
                <a:latin typeface="Corbel"/>
              </a:rPr>
              <a:t> </a:t>
            </a:r>
            <a:r>
              <a:rPr lang="en-GB" sz="1866" dirty="0">
                <a:solidFill>
                  <a:prstClr val="white"/>
                </a:solidFill>
                <a:latin typeface="Corbel"/>
              </a:rPr>
              <a:t>-</a:t>
            </a:r>
            <a:r>
              <a:rPr lang="en-GB" sz="1866" dirty="0" err="1">
                <a:solidFill>
                  <a:srgbClr val="00B050"/>
                </a:solidFill>
                <a:latin typeface="Corbel"/>
              </a:rPr>
              <a:t>BeLikeExactly</a:t>
            </a:r>
            <a:r>
              <a:rPr lang="en-GB" sz="1866" dirty="0">
                <a:solidFill>
                  <a:srgbClr val="00B050"/>
                </a:solidFill>
                <a:latin typeface="Corbel"/>
              </a:rPr>
              <a:t>  		</a:t>
            </a:r>
            <a:r>
              <a:rPr lang="en-GB" sz="1866" dirty="0">
                <a:solidFill>
                  <a:prstClr val="white"/>
                </a:solidFill>
                <a:latin typeface="Corbel"/>
              </a:rPr>
              <a:t>Matches a wildcard pattern using -like operator. Case Sensitive</a:t>
            </a:r>
            <a:br>
              <a:rPr lang="en-GB" sz="1866" dirty="0">
                <a:solidFill>
                  <a:prstClr val="white"/>
                </a:solidFill>
                <a:latin typeface="Corbel"/>
              </a:rPr>
            </a:br>
            <a:r>
              <a:rPr lang="en-GB" sz="1866" dirty="0">
                <a:solidFill>
                  <a:srgbClr val="FF0000"/>
                </a:solidFill>
                <a:latin typeface="Corbel"/>
              </a:rPr>
              <a:t>Not</a:t>
            </a:r>
            <a:r>
              <a:rPr lang="en-GB" sz="1866" dirty="0">
                <a:solidFill>
                  <a:srgbClr val="00B050"/>
                </a:solidFill>
                <a:latin typeface="Corbel"/>
              </a:rPr>
              <a:t> </a:t>
            </a:r>
            <a:r>
              <a:rPr lang="en-GB" sz="1866" dirty="0">
                <a:solidFill>
                  <a:prstClr val="white"/>
                </a:solidFill>
                <a:latin typeface="Corbel"/>
              </a:rPr>
              <a:t>-</a:t>
            </a:r>
            <a:r>
              <a:rPr lang="en-GB" sz="1866" dirty="0" err="1">
                <a:solidFill>
                  <a:srgbClr val="00B050"/>
                </a:solidFill>
                <a:latin typeface="Corbel"/>
              </a:rPr>
              <a:t>BeOfType</a:t>
            </a:r>
            <a:r>
              <a:rPr lang="en-GB" sz="1866" dirty="0">
                <a:solidFill>
                  <a:srgbClr val="00B050"/>
                </a:solidFill>
                <a:latin typeface="Corbel"/>
              </a:rPr>
              <a:t>		</a:t>
            </a:r>
            <a:r>
              <a:rPr lang="en-GB" sz="1866" dirty="0">
                <a:solidFill>
                  <a:prstClr val="white"/>
                </a:solidFill>
                <a:latin typeface="Corbel"/>
              </a:rPr>
              <a:t>Asserts that the actual value should be an object of a specified type</a:t>
            </a:r>
            <a:br>
              <a:rPr lang="en-GB" sz="1866" dirty="0">
                <a:solidFill>
                  <a:prstClr val="white"/>
                </a:solidFill>
                <a:latin typeface="Corbel"/>
              </a:rPr>
            </a:br>
            <a:r>
              <a:rPr lang="en-GB" sz="1866" dirty="0">
                <a:solidFill>
                  <a:srgbClr val="FF0000"/>
                </a:solidFill>
                <a:latin typeface="Corbel"/>
              </a:rPr>
              <a:t>Not</a:t>
            </a:r>
            <a:r>
              <a:rPr lang="en-GB" sz="1866" dirty="0">
                <a:solidFill>
                  <a:srgbClr val="00B050"/>
                </a:solidFill>
                <a:latin typeface="Corbel"/>
              </a:rPr>
              <a:t> </a:t>
            </a:r>
            <a:r>
              <a:rPr lang="en-GB" sz="1866" dirty="0">
                <a:solidFill>
                  <a:prstClr val="white"/>
                </a:solidFill>
                <a:latin typeface="Corbel"/>
              </a:rPr>
              <a:t>-</a:t>
            </a:r>
            <a:r>
              <a:rPr lang="en-GB" sz="1866" dirty="0">
                <a:solidFill>
                  <a:srgbClr val="00B050"/>
                </a:solidFill>
                <a:latin typeface="Corbel"/>
              </a:rPr>
              <a:t>Exist			</a:t>
            </a:r>
            <a:r>
              <a:rPr lang="en-GB" sz="1866" dirty="0">
                <a:solidFill>
                  <a:prstClr val="white"/>
                </a:solidFill>
                <a:latin typeface="Corbel"/>
              </a:rPr>
              <a:t>Checks if the object calling Exist is present in a PS Provider.</a:t>
            </a:r>
            <a:br>
              <a:rPr lang="en-GB" sz="1866" dirty="0">
                <a:solidFill>
                  <a:prstClr val="white"/>
                </a:solidFill>
                <a:latin typeface="Corbel"/>
              </a:rPr>
            </a:br>
            <a:r>
              <a:rPr lang="en-GB" sz="1866" dirty="0">
                <a:solidFill>
                  <a:srgbClr val="FF0000"/>
                </a:solidFill>
                <a:latin typeface="Corbel"/>
              </a:rPr>
              <a:t>Not</a:t>
            </a:r>
            <a:r>
              <a:rPr lang="en-GB" sz="1866" dirty="0">
                <a:solidFill>
                  <a:srgbClr val="00B050"/>
                </a:solidFill>
                <a:latin typeface="Corbel"/>
              </a:rPr>
              <a:t> </a:t>
            </a:r>
            <a:r>
              <a:rPr lang="en-GB" sz="1866" dirty="0">
                <a:solidFill>
                  <a:prstClr val="white"/>
                </a:solidFill>
                <a:latin typeface="Corbel"/>
              </a:rPr>
              <a:t>-</a:t>
            </a:r>
            <a:r>
              <a:rPr lang="en-GB" sz="1866" dirty="0" err="1">
                <a:solidFill>
                  <a:srgbClr val="1DB14B"/>
                </a:solidFill>
                <a:latin typeface="Corbel"/>
              </a:rPr>
              <a:t>FileContentMatch</a:t>
            </a:r>
            <a:r>
              <a:rPr lang="en-GB" sz="1866" dirty="0">
                <a:solidFill>
                  <a:prstClr val="white"/>
                </a:solidFill>
                <a:latin typeface="Corbel"/>
              </a:rPr>
              <a:t>   	Checks to see if a file contains the specified text. Case Insensitive</a:t>
            </a:r>
          </a:p>
          <a:p>
            <a:pPr>
              <a:buClr>
                <a:srgbClr val="AEBD57"/>
              </a:buClr>
            </a:pPr>
            <a:r>
              <a:rPr lang="en-GB" sz="1866" dirty="0">
                <a:solidFill>
                  <a:srgbClr val="FF0000"/>
                </a:solidFill>
                <a:latin typeface="Corbel"/>
              </a:rPr>
              <a:t>Not</a:t>
            </a:r>
            <a:r>
              <a:rPr lang="en-GB" sz="1866" dirty="0">
                <a:solidFill>
                  <a:srgbClr val="00B050"/>
                </a:solidFill>
                <a:latin typeface="Corbel"/>
              </a:rPr>
              <a:t> </a:t>
            </a:r>
            <a:r>
              <a:rPr lang="en-GB" sz="1866" dirty="0">
                <a:solidFill>
                  <a:prstClr val="white"/>
                </a:solidFill>
                <a:latin typeface="Corbel"/>
              </a:rPr>
              <a:t>-</a:t>
            </a:r>
            <a:r>
              <a:rPr lang="en-GB" sz="1866" dirty="0" err="1">
                <a:solidFill>
                  <a:srgbClr val="1DB14B"/>
                </a:solidFill>
                <a:latin typeface="Corbel"/>
              </a:rPr>
              <a:t>FileContentMatchExactly</a:t>
            </a:r>
            <a:r>
              <a:rPr lang="en-GB" sz="1866" dirty="0">
                <a:solidFill>
                  <a:prstClr val="white"/>
                </a:solidFill>
                <a:latin typeface="Corbel"/>
              </a:rPr>
              <a:t>   	Checks to see if a file contains the specified text. Case Sensitive</a:t>
            </a:r>
            <a:br>
              <a:rPr lang="en-GB" sz="1866" dirty="0">
                <a:solidFill>
                  <a:prstClr val="white"/>
                </a:solidFill>
                <a:latin typeface="Corbel"/>
              </a:rPr>
            </a:br>
            <a:r>
              <a:rPr lang="en-GB" sz="1866" dirty="0">
                <a:solidFill>
                  <a:srgbClr val="FF0000"/>
                </a:solidFill>
                <a:latin typeface="Corbel"/>
              </a:rPr>
              <a:t>Not</a:t>
            </a:r>
            <a:r>
              <a:rPr lang="en-GB" sz="1866" dirty="0">
                <a:solidFill>
                  <a:srgbClr val="00B050"/>
                </a:solidFill>
                <a:latin typeface="Corbel"/>
              </a:rPr>
              <a:t> </a:t>
            </a:r>
            <a:r>
              <a:rPr lang="en-GB" sz="1866" dirty="0">
                <a:solidFill>
                  <a:prstClr val="white"/>
                </a:solidFill>
                <a:latin typeface="Corbel"/>
              </a:rPr>
              <a:t>-</a:t>
            </a:r>
            <a:r>
              <a:rPr lang="en-GB" sz="1866" dirty="0" err="1">
                <a:solidFill>
                  <a:srgbClr val="00B050"/>
                </a:solidFill>
                <a:latin typeface="Corbel"/>
              </a:rPr>
              <a:t>ContainExactly</a:t>
            </a:r>
            <a:r>
              <a:rPr lang="en-GB" sz="1866" dirty="0">
                <a:solidFill>
                  <a:srgbClr val="00B050"/>
                </a:solidFill>
                <a:latin typeface="Corbel"/>
              </a:rPr>
              <a:t> </a:t>
            </a:r>
            <a:r>
              <a:rPr lang="en-GB" sz="1866" dirty="0">
                <a:solidFill>
                  <a:prstClr val="white"/>
                </a:solidFill>
                <a:latin typeface="Corbel"/>
              </a:rPr>
              <a:t>  		Checks to see if a file contains the specified text. Case Sensitive</a:t>
            </a:r>
            <a:br>
              <a:rPr lang="en-GB" sz="1866" dirty="0">
                <a:solidFill>
                  <a:prstClr val="white"/>
                </a:solidFill>
                <a:latin typeface="Corbel"/>
              </a:rPr>
            </a:br>
            <a:r>
              <a:rPr lang="en-GB" sz="1866" dirty="0">
                <a:solidFill>
                  <a:srgbClr val="FF0000"/>
                </a:solidFill>
                <a:latin typeface="Corbel"/>
              </a:rPr>
              <a:t>Not</a:t>
            </a:r>
            <a:r>
              <a:rPr lang="en-GB" sz="1866" dirty="0">
                <a:solidFill>
                  <a:srgbClr val="00B050"/>
                </a:solidFill>
                <a:latin typeface="Corbel"/>
              </a:rPr>
              <a:t> </a:t>
            </a:r>
            <a:r>
              <a:rPr lang="en-GB" sz="1866" dirty="0">
                <a:solidFill>
                  <a:prstClr val="white"/>
                </a:solidFill>
                <a:latin typeface="Corbel"/>
              </a:rPr>
              <a:t>-</a:t>
            </a:r>
            <a:r>
              <a:rPr lang="en-GB" sz="1866" dirty="0">
                <a:solidFill>
                  <a:srgbClr val="00B050"/>
                </a:solidFill>
                <a:latin typeface="Corbel"/>
              </a:rPr>
              <a:t>Match	</a:t>
            </a:r>
            <a:r>
              <a:rPr lang="en-GB" sz="1866" dirty="0">
                <a:solidFill>
                  <a:prstClr val="white"/>
                </a:solidFill>
                <a:latin typeface="Corbel"/>
              </a:rPr>
              <a:t>   		Uses a regular expression to compare two objects. Case Insensitive</a:t>
            </a:r>
            <a:br>
              <a:rPr lang="en-GB" sz="1866" dirty="0">
                <a:solidFill>
                  <a:prstClr val="white"/>
                </a:solidFill>
                <a:latin typeface="Corbel"/>
              </a:rPr>
            </a:br>
            <a:r>
              <a:rPr lang="en-GB" sz="1866" dirty="0">
                <a:solidFill>
                  <a:srgbClr val="FF0000"/>
                </a:solidFill>
                <a:latin typeface="Corbel"/>
              </a:rPr>
              <a:t>Not</a:t>
            </a:r>
            <a:r>
              <a:rPr lang="en-GB" sz="1866" dirty="0">
                <a:solidFill>
                  <a:srgbClr val="00B050"/>
                </a:solidFill>
                <a:latin typeface="Corbel"/>
              </a:rPr>
              <a:t> </a:t>
            </a:r>
            <a:r>
              <a:rPr lang="en-GB" sz="1866" dirty="0">
                <a:solidFill>
                  <a:prstClr val="white"/>
                </a:solidFill>
                <a:latin typeface="Corbel"/>
              </a:rPr>
              <a:t>-</a:t>
            </a:r>
            <a:r>
              <a:rPr lang="en-GB" sz="1866" dirty="0" err="1">
                <a:solidFill>
                  <a:srgbClr val="00B050"/>
                </a:solidFill>
                <a:latin typeface="Corbel"/>
              </a:rPr>
              <a:t>MatchExactly</a:t>
            </a:r>
            <a:r>
              <a:rPr lang="en-GB" sz="1866" dirty="0">
                <a:solidFill>
                  <a:srgbClr val="00B050"/>
                </a:solidFill>
                <a:latin typeface="Corbel"/>
              </a:rPr>
              <a:t>		</a:t>
            </a:r>
            <a:r>
              <a:rPr lang="en-GB" sz="1866" dirty="0">
                <a:solidFill>
                  <a:prstClr val="white"/>
                </a:solidFill>
                <a:latin typeface="Corbel"/>
              </a:rPr>
              <a:t>Uses a regular expression to compare two objects. Case Sensitive</a:t>
            </a:r>
            <a:br>
              <a:rPr lang="en-GB" sz="1866" dirty="0">
                <a:solidFill>
                  <a:prstClr val="white"/>
                </a:solidFill>
                <a:latin typeface="Corbel"/>
              </a:rPr>
            </a:br>
            <a:r>
              <a:rPr lang="en-GB" sz="1866" dirty="0">
                <a:solidFill>
                  <a:srgbClr val="FF0000"/>
                </a:solidFill>
                <a:latin typeface="Corbel"/>
              </a:rPr>
              <a:t>Not</a:t>
            </a:r>
            <a:r>
              <a:rPr lang="en-GB" sz="1866" dirty="0">
                <a:solidFill>
                  <a:srgbClr val="00B050"/>
                </a:solidFill>
                <a:latin typeface="Corbel"/>
              </a:rPr>
              <a:t> </a:t>
            </a:r>
            <a:r>
              <a:rPr lang="en-GB" sz="1866" dirty="0">
                <a:solidFill>
                  <a:prstClr val="white"/>
                </a:solidFill>
                <a:latin typeface="Corbel"/>
              </a:rPr>
              <a:t>-</a:t>
            </a:r>
            <a:r>
              <a:rPr lang="en-GB" sz="1866" dirty="0">
                <a:solidFill>
                  <a:srgbClr val="00B050"/>
                </a:solidFill>
                <a:latin typeface="Corbel"/>
              </a:rPr>
              <a:t>Throw	   </a:t>
            </a:r>
            <a:r>
              <a:rPr lang="en-GB" sz="1866" dirty="0">
                <a:solidFill>
                  <a:prstClr val="white"/>
                </a:solidFill>
                <a:latin typeface="Corbel"/>
              </a:rPr>
              <a:t>		Checks if an exception was thrown in the input </a:t>
            </a:r>
            <a:r>
              <a:rPr lang="en-GB" sz="1866" dirty="0" err="1">
                <a:solidFill>
                  <a:prstClr val="white"/>
                </a:solidFill>
                <a:latin typeface="Corbel"/>
              </a:rPr>
              <a:t>ScriptBlock</a:t>
            </a:r>
            <a:r>
              <a:rPr lang="en-GB" sz="1866" dirty="0">
                <a:solidFill>
                  <a:prstClr val="white"/>
                </a:solidFill>
                <a:latin typeface="Corbel"/>
              </a:rPr>
              <a:t>. </a:t>
            </a:r>
            <a:br>
              <a:rPr lang="en-GB" sz="1866" dirty="0">
                <a:solidFill>
                  <a:prstClr val="white"/>
                </a:solidFill>
                <a:latin typeface="Corbel"/>
              </a:rPr>
            </a:br>
            <a:r>
              <a:rPr lang="en-GB" sz="1866" dirty="0">
                <a:solidFill>
                  <a:srgbClr val="FF0000"/>
                </a:solidFill>
                <a:latin typeface="Corbel"/>
              </a:rPr>
              <a:t>Not</a:t>
            </a:r>
            <a:r>
              <a:rPr lang="en-GB" sz="1866" dirty="0">
                <a:solidFill>
                  <a:srgbClr val="00B050"/>
                </a:solidFill>
                <a:latin typeface="Corbel"/>
              </a:rPr>
              <a:t> </a:t>
            </a:r>
            <a:r>
              <a:rPr lang="en-GB" sz="1866" dirty="0">
                <a:solidFill>
                  <a:prstClr val="white"/>
                </a:solidFill>
                <a:latin typeface="Corbel"/>
              </a:rPr>
              <a:t>-</a:t>
            </a:r>
            <a:r>
              <a:rPr lang="en-GB" sz="1866" dirty="0" err="1">
                <a:solidFill>
                  <a:srgbClr val="00B050"/>
                </a:solidFill>
                <a:latin typeface="Corbel"/>
              </a:rPr>
              <a:t>BeNullOrEmpty</a:t>
            </a:r>
            <a:r>
              <a:rPr lang="en-GB" sz="1866" dirty="0">
                <a:solidFill>
                  <a:prstClr val="white"/>
                </a:solidFill>
                <a:latin typeface="Corbel"/>
              </a:rPr>
              <a:t> 		Checks values for null or empty (strings).</a:t>
            </a:r>
          </a:p>
          <a:p>
            <a:pPr>
              <a:buClr>
                <a:srgbClr val="AEBD57"/>
              </a:buClr>
            </a:pPr>
            <a:endParaRPr lang="de-DE" sz="1866" dirty="0">
              <a:solidFill>
                <a:prstClr val="white"/>
              </a:solidFill>
              <a:latin typeface="Corbel"/>
            </a:endParaRPr>
          </a:p>
        </p:txBody>
      </p:sp>
      <p:sp>
        <p:nvSpPr>
          <p:cNvPr id="2" name="TextBox 1">
            <a:extLst>
              <a:ext uri="{FF2B5EF4-FFF2-40B4-BE49-F238E27FC236}">
                <a16:creationId xmlns:a16="http://schemas.microsoft.com/office/drawing/2014/main" id="{AEC1C0E3-B73F-41A0-B8C0-9F653FD92733}"/>
              </a:ext>
            </a:extLst>
          </p:cNvPr>
          <p:cNvSpPr txBox="1"/>
          <p:nvPr/>
        </p:nvSpPr>
        <p:spPr>
          <a:xfrm rot="20651161">
            <a:off x="3318353" y="1806735"/>
            <a:ext cx="7952035" cy="1897443"/>
          </a:xfrm>
          <a:prstGeom prst="rect">
            <a:avLst/>
          </a:prstGeom>
          <a:solidFill>
            <a:srgbClr val="1DB14B"/>
          </a:solidFill>
        </p:spPr>
        <p:txBody>
          <a:bodyPr wrap="square" rtlCol="0">
            <a:spAutoFit/>
          </a:bodyPr>
          <a:lstStyle/>
          <a:p>
            <a:r>
              <a:rPr lang="en-GB" sz="5865" dirty="0">
                <a:solidFill>
                  <a:prstClr val="white"/>
                </a:solidFill>
                <a:latin typeface="Corbel"/>
              </a:rPr>
              <a:t>Every Should can be Should Not</a:t>
            </a:r>
          </a:p>
        </p:txBody>
      </p:sp>
    </p:spTree>
    <p:extLst>
      <p:ext uri="{BB962C8B-B14F-4D97-AF65-F5344CB8AC3E}">
        <p14:creationId xmlns:p14="http://schemas.microsoft.com/office/powerpoint/2010/main" val="639870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127448" y="1844824"/>
            <a:ext cx="10760972" cy="3449342"/>
          </a:xfrm>
          <a:prstGeom prst="rect">
            <a:avLst/>
          </a:prstGeom>
          <a:noFill/>
          <a:ln>
            <a:noFill/>
          </a:ln>
        </p:spPr>
        <p:txBody>
          <a:bodyPr wrap="square" rtlCol="0">
            <a:spAutoFit/>
          </a:bodyPr>
          <a:lstStyle/>
          <a:p>
            <a:pPr marL="380905" indent="-380905">
              <a:lnSpc>
                <a:spcPct val="150000"/>
              </a:lnSpc>
              <a:buFont typeface="Arial" panose="020B0604020202020204" pitchFamily="34" charset="0"/>
              <a:buChar char="•"/>
            </a:pPr>
            <a:r>
              <a:rPr lang="en-US" sz="3732" dirty="0">
                <a:solidFill>
                  <a:prstClr val="white"/>
                </a:solidFill>
                <a:latin typeface="Corbel"/>
              </a:rPr>
              <a:t>Decide the information you wish to test</a:t>
            </a:r>
          </a:p>
          <a:p>
            <a:pPr marL="380905" indent="-380905">
              <a:lnSpc>
                <a:spcPct val="150000"/>
              </a:lnSpc>
              <a:buFont typeface="Arial" panose="020B0604020202020204" pitchFamily="34" charset="0"/>
              <a:buChar char="•"/>
            </a:pPr>
            <a:r>
              <a:rPr lang="en-US" sz="3732" dirty="0">
                <a:solidFill>
                  <a:prstClr val="white"/>
                </a:solidFill>
                <a:latin typeface="Corbel"/>
              </a:rPr>
              <a:t>Understand how to get it with PowerShell</a:t>
            </a:r>
          </a:p>
          <a:p>
            <a:pPr marL="380905" indent="-380905">
              <a:lnSpc>
                <a:spcPct val="150000"/>
              </a:lnSpc>
              <a:buFont typeface="Arial" panose="020B0604020202020204" pitchFamily="34" charset="0"/>
              <a:buChar char="•"/>
            </a:pPr>
            <a:r>
              <a:rPr lang="en-US" sz="3732" dirty="0">
                <a:solidFill>
                  <a:prstClr val="white"/>
                </a:solidFill>
                <a:latin typeface="Corbel"/>
              </a:rPr>
              <a:t>Understand what makes it pass or fail</a:t>
            </a:r>
          </a:p>
          <a:p>
            <a:pPr marL="380905" indent="-380905">
              <a:lnSpc>
                <a:spcPct val="150000"/>
              </a:lnSpc>
              <a:buFont typeface="Arial" panose="020B0604020202020204" pitchFamily="34" charset="0"/>
              <a:buChar char="•"/>
            </a:pPr>
            <a:r>
              <a:rPr lang="en-US" sz="3732" dirty="0">
                <a:solidFill>
                  <a:prstClr val="white"/>
                </a:solidFill>
                <a:latin typeface="Corbel"/>
              </a:rPr>
              <a:t>Write the test</a:t>
            </a:r>
          </a:p>
        </p:txBody>
      </p:sp>
      <p:sp>
        <p:nvSpPr>
          <p:cNvPr id="5" name="Title 1">
            <a:extLst>
              <a:ext uri="{FF2B5EF4-FFF2-40B4-BE49-F238E27FC236}">
                <a16:creationId xmlns:a16="http://schemas.microsoft.com/office/drawing/2014/main" id="{AD4171E6-BCE7-4C01-8B2E-01637F9E8D21}"/>
              </a:ext>
            </a:extLst>
          </p:cNvPr>
          <p:cNvSpPr txBox="1">
            <a:spLocks/>
          </p:cNvSpPr>
          <p:nvPr/>
        </p:nvSpPr>
        <p:spPr>
          <a:xfrm>
            <a:off x="494576" y="360650"/>
            <a:ext cx="10969943" cy="817062"/>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sz="4799" dirty="0">
                <a:solidFill>
                  <a:srgbClr val="B2B2B2"/>
                </a:solidFill>
              </a:rPr>
              <a:t>Get-Help Writing Pester Tests</a:t>
            </a:r>
            <a:endParaRPr lang="en-GB" sz="2399" dirty="0">
              <a:solidFill>
                <a:srgbClr val="B2B2B2"/>
              </a:solidFill>
            </a:endParaRPr>
          </a:p>
        </p:txBody>
      </p:sp>
    </p:spTree>
    <p:extLst>
      <p:ext uri="{BB962C8B-B14F-4D97-AF65-F5344CB8AC3E}">
        <p14:creationId xmlns:p14="http://schemas.microsoft.com/office/powerpoint/2010/main" val="3520988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799" dirty="0">
                <a:latin typeface="+mn-lt"/>
              </a:rPr>
              <a:t>Hey Beardy!</a:t>
            </a:r>
          </a:p>
        </p:txBody>
      </p:sp>
      <p:sp>
        <p:nvSpPr>
          <p:cNvPr id="7" name="TextBox 6"/>
          <p:cNvSpPr txBox="1"/>
          <p:nvPr/>
        </p:nvSpPr>
        <p:spPr>
          <a:xfrm>
            <a:off x="1305549" y="2010578"/>
            <a:ext cx="6556667" cy="1716880"/>
          </a:xfrm>
          <a:prstGeom prst="rect">
            <a:avLst/>
          </a:prstGeom>
          <a:noFill/>
        </p:spPr>
        <p:txBody>
          <a:bodyPr wrap="square" rtlCol="0">
            <a:spAutoFit/>
          </a:bodyPr>
          <a:lstStyle/>
          <a:p>
            <a:pPr algn="ctr">
              <a:lnSpc>
                <a:spcPct val="90000"/>
              </a:lnSpc>
            </a:pPr>
            <a:r>
              <a:rPr lang="en-GB" sz="5865" dirty="0">
                <a:solidFill>
                  <a:srgbClr val="B2B2B2"/>
                </a:solidFill>
                <a:latin typeface="Corbel"/>
              </a:rPr>
              <a:t>DEMO </a:t>
            </a:r>
          </a:p>
          <a:p>
            <a:pPr algn="ctr">
              <a:lnSpc>
                <a:spcPct val="90000"/>
              </a:lnSpc>
            </a:pPr>
            <a:r>
              <a:rPr lang="en-GB" sz="5865" dirty="0">
                <a:solidFill>
                  <a:srgbClr val="B2B2B2"/>
                </a:solidFill>
                <a:latin typeface="Corbel"/>
              </a:rPr>
              <a:t>Time</a:t>
            </a:r>
          </a:p>
        </p:txBody>
      </p:sp>
      <p:pic>
        <p:nvPicPr>
          <p:cNvPr id="9" name="Picture 8" descr="A person wearing a hat&#10;&#10;Description generated with high confide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5733" y="1917227"/>
            <a:ext cx="2313804" cy="4103387"/>
          </a:xfrm>
          <a:prstGeom prst="rect">
            <a:avLst/>
          </a:prstGeom>
        </p:spPr>
      </p:pic>
    </p:spTree>
    <p:extLst>
      <p:ext uri="{BB962C8B-B14F-4D97-AF65-F5344CB8AC3E}">
        <p14:creationId xmlns:p14="http://schemas.microsoft.com/office/powerpoint/2010/main" val="345089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Problems we’re aiming to solve</a:t>
            </a:r>
          </a:p>
        </p:txBody>
      </p:sp>
      <p:sp>
        <p:nvSpPr>
          <p:cNvPr id="6" name="Text Placeholder 5"/>
          <p:cNvSpPr>
            <a:spLocks noGrp="1"/>
          </p:cNvSpPr>
          <p:nvPr>
            <p:ph type="body" sz="quarter" idx="10"/>
          </p:nvPr>
        </p:nvSpPr>
        <p:spPr>
          <a:xfrm>
            <a:off x="335361" y="1656497"/>
            <a:ext cx="5852665" cy="520564"/>
          </a:xfrm>
        </p:spPr>
        <p:txBody>
          <a:bodyPr>
            <a:noAutofit/>
          </a:bodyPr>
          <a:lstStyle/>
          <a:p>
            <a:r>
              <a:rPr lang="en-US" sz="2800" dirty="0"/>
              <a:t>Reduce Hesitations about PowerShell</a:t>
            </a:r>
          </a:p>
        </p:txBody>
      </p:sp>
      <p:sp>
        <p:nvSpPr>
          <p:cNvPr id="8" name="Text Placeholder 7"/>
          <p:cNvSpPr>
            <a:spLocks noGrp="1"/>
          </p:cNvSpPr>
          <p:nvPr>
            <p:ph type="body" sz="quarter" idx="14"/>
          </p:nvPr>
        </p:nvSpPr>
        <p:spPr>
          <a:xfrm>
            <a:off x="6603979" y="1651531"/>
            <a:ext cx="5397485" cy="520564"/>
          </a:xfrm>
        </p:spPr>
        <p:txBody>
          <a:bodyPr>
            <a:noAutofit/>
          </a:bodyPr>
          <a:lstStyle/>
          <a:p>
            <a:r>
              <a:rPr lang="en-US" sz="2800" dirty="0"/>
              <a:t>Increase Confidence</a:t>
            </a:r>
          </a:p>
        </p:txBody>
      </p:sp>
      <p:sp>
        <p:nvSpPr>
          <p:cNvPr id="9" name="Text Placeholder 8"/>
          <p:cNvSpPr>
            <a:spLocks noGrp="1"/>
          </p:cNvSpPr>
          <p:nvPr>
            <p:ph type="body" sz="quarter" idx="15"/>
          </p:nvPr>
        </p:nvSpPr>
        <p:spPr>
          <a:xfrm>
            <a:off x="6594789" y="2234775"/>
            <a:ext cx="4906098" cy="1541400"/>
          </a:xfrm>
        </p:spPr>
        <p:txBody>
          <a:bodyPr>
            <a:normAutofit/>
          </a:bodyPr>
          <a:lstStyle/>
          <a:p>
            <a:r>
              <a:rPr lang="en-US" sz="2800" dirty="0">
                <a:solidFill>
                  <a:schemeClr val="tx1"/>
                </a:solidFill>
              </a:rPr>
              <a:t>You’ve got a whole community that’s excited to help!</a:t>
            </a:r>
          </a:p>
        </p:txBody>
      </p:sp>
      <p:sp>
        <p:nvSpPr>
          <p:cNvPr id="10" name="Text Placeholder 8">
            <a:extLst>
              <a:ext uri="{FF2B5EF4-FFF2-40B4-BE49-F238E27FC236}">
                <a16:creationId xmlns:a16="http://schemas.microsoft.com/office/drawing/2014/main" id="{FB9B9B96-EC93-46BF-B948-EC6C91608C32}"/>
              </a:ext>
            </a:extLst>
          </p:cNvPr>
          <p:cNvSpPr txBox="1">
            <a:spLocks/>
          </p:cNvSpPr>
          <p:nvPr/>
        </p:nvSpPr>
        <p:spPr>
          <a:xfrm>
            <a:off x="407368" y="2233181"/>
            <a:ext cx="5780657" cy="1541400"/>
          </a:xfrm>
          <a:prstGeom prst="rect">
            <a:avLst/>
          </a:prstGeom>
        </p:spPr>
        <p:txBody>
          <a:bodyPr vert="horz" lIns="121888" tIns="60944" rIns="121888" bIns="60944" rtlCol="0">
            <a:noAutofit/>
          </a:bodyPr>
          <a:lstStyle>
            <a:lvl1pPr marL="0" indent="0" algn="l" defTabSz="914400" rtl="0" eaLnBrk="1" latinLnBrk="0" hangingPunct="1">
              <a:lnSpc>
                <a:spcPct val="100000"/>
              </a:lnSpc>
              <a:spcBef>
                <a:spcPct val="20000"/>
              </a:spcBef>
              <a:buClr>
                <a:schemeClr val="accent3"/>
              </a:buClr>
              <a:buFont typeface="Arial"/>
              <a:buNone/>
              <a:defRPr lang="en-US" sz="1200" b="0" i="0" kern="1200" dirty="0" smtClean="0">
                <a:solidFill>
                  <a:schemeClr val="bg2">
                    <a:lumMod val="50000"/>
                  </a:schemeClr>
                </a:solidFill>
                <a:latin typeface="+mn-lt"/>
                <a:ea typeface="Gotham Light" charset="0"/>
                <a:cs typeface="Gotham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AEBD57"/>
              </a:buClr>
            </a:pPr>
            <a:r>
              <a:rPr lang="en-US" sz="2800" dirty="0">
                <a:solidFill>
                  <a:prstClr val="white"/>
                </a:solidFill>
                <a:latin typeface="Corbel"/>
              </a:rPr>
              <a:t>Whether it’s about security concerns or feeling like PowerShell is too different or hard</a:t>
            </a:r>
          </a:p>
        </p:txBody>
      </p:sp>
      <p:sp>
        <p:nvSpPr>
          <p:cNvPr id="12" name="Text Placeholder 7">
            <a:extLst>
              <a:ext uri="{FF2B5EF4-FFF2-40B4-BE49-F238E27FC236}">
                <a16:creationId xmlns:a16="http://schemas.microsoft.com/office/drawing/2014/main" id="{0D4ED27B-BDB2-41B1-983D-20161A13F6F8}"/>
              </a:ext>
            </a:extLst>
          </p:cNvPr>
          <p:cNvSpPr txBox="1">
            <a:spLocks/>
          </p:cNvSpPr>
          <p:nvPr/>
        </p:nvSpPr>
        <p:spPr>
          <a:xfrm>
            <a:off x="407367" y="4004749"/>
            <a:ext cx="5780656" cy="520564"/>
          </a:xfrm>
          <a:prstGeom prst="rect">
            <a:avLst/>
          </a:prstGeom>
        </p:spPr>
        <p:txBody>
          <a:bodyPr vert="horz" lIns="121888" tIns="60944" rIns="121888" bIns="60944" rtlCol="0" anchor="b">
            <a:noAutofit/>
          </a:bodyPr>
          <a:lstStyle>
            <a:lvl1pPr marL="0" indent="0" algn="l" defTabSz="914400" rtl="0" eaLnBrk="1" latinLnBrk="0" hangingPunct="1">
              <a:spcBef>
                <a:spcPct val="20000"/>
              </a:spcBef>
              <a:buClr>
                <a:schemeClr val="accent3"/>
              </a:buClr>
              <a:buFont typeface="Arial"/>
              <a:buNone/>
              <a:defRPr lang="en-US" sz="1400" kern="1200" baseline="0" dirty="0" smtClean="0">
                <a:solidFill>
                  <a:schemeClr val="accent1"/>
                </a:solidFill>
                <a:latin typeface="+mn-lt"/>
                <a:ea typeface="Gotham Book" charset="0"/>
                <a:cs typeface="Gotham Book"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AEBD57"/>
              </a:buClr>
            </a:pPr>
            <a:r>
              <a:rPr lang="en-US" sz="2800" dirty="0">
                <a:solidFill>
                  <a:srgbClr val="57BCE5"/>
                </a:solidFill>
                <a:latin typeface="Corbel"/>
              </a:rPr>
              <a:t>Encourage Community Contributions</a:t>
            </a:r>
          </a:p>
        </p:txBody>
      </p:sp>
      <p:sp>
        <p:nvSpPr>
          <p:cNvPr id="13" name="Text Placeholder 8">
            <a:extLst>
              <a:ext uri="{FF2B5EF4-FFF2-40B4-BE49-F238E27FC236}">
                <a16:creationId xmlns:a16="http://schemas.microsoft.com/office/drawing/2014/main" id="{A98508BA-DD8D-4239-98FE-45CF99507085}"/>
              </a:ext>
            </a:extLst>
          </p:cNvPr>
          <p:cNvSpPr txBox="1">
            <a:spLocks/>
          </p:cNvSpPr>
          <p:nvPr/>
        </p:nvSpPr>
        <p:spPr>
          <a:xfrm>
            <a:off x="407367" y="4725745"/>
            <a:ext cx="5688633" cy="1541400"/>
          </a:xfrm>
          <a:prstGeom prst="rect">
            <a:avLst/>
          </a:prstGeom>
        </p:spPr>
        <p:txBody>
          <a:bodyPr vert="horz" lIns="121888" tIns="60944" rIns="121888" bIns="60944" rtlCol="0">
            <a:normAutofit/>
          </a:bodyPr>
          <a:lstStyle>
            <a:lvl1pPr marL="0" indent="0" algn="l" defTabSz="914400" rtl="0" eaLnBrk="1" latinLnBrk="0" hangingPunct="1">
              <a:lnSpc>
                <a:spcPct val="100000"/>
              </a:lnSpc>
              <a:spcBef>
                <a:spcPct val="20000"/>
              </a:spcBef>
              <a:buClr>
                <a:schemeClr val="accent3"/>
              </a:buClr>
              <a:buFont typeface="Arial"/>
              <a:buNone/>
              <a:defRPr lang="en-US" sz="1200" b="0" i="0" kern="1200" dirty="0" smtClean="0">
                <a:solidFill>
                  <a:schemeClr val="bg2">
                    <a:lumMod val="50000"/>
                  </a:schemeClr>
                </a:solidFill>
                <a:latin typeface="+mn-lt"/>
                <a:ea typeface="Gotham Light" charset="0"/>
                <a:cs typeface="Gotham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AEBD57"/>
              </a:buClr>
            </a:pPr>
            <a:r>
              <a:rPr lang="en-US" sz="2800" dirty="0">
                <a:solidFill>
                  <a:prstClr val="white"/>
                </a:solidFill>
                <a:latin typeface="Corbel"/>
              </a:rPr>
              <a:t>Join Microsoft and the community in the global open source movement</a:t>
            </a:r>
          </a:p>
        </p:txBody>
      </p:sp>
      <p:sp>
        <p:nvSpPr>
          <p:cNvPr id="15" name="Text Placeholder 5">
            <a:extLst>
              <a:ext uri="{FF2B5EF4-FFF2-40B4-BE49-F238E27FC236}">
                <a16:creationId xmlns:a16="http://schemas.microsoft.com/office/drawing/2014/main" id="{AA652B50-AD33-4EE3-9CA2-0A5F450A9C60}"/>
              </a:ext>
            </a:extLst>
          </p:cNvPr>
          <p:cNvSpPr txBox="1">
            <a:spLocks/>
          </p:cNvSpPr>
          <p:nvPr/>
        </p:nvSpPr>
        <p:spPr>
          <a:xfrm>
            <a:off x="6603172" y="4004749"/>
            <a:ext cx="5189845" cy="520564"/>
          </a:xfrm>
          <a:prstGeom prst="rect">
            <a:avLst/>
          </a:prstGeom>
        </p:spPr>
        <p:txBody>
          <a:bodyPr vert="horz" lIns="121888" tIns="60944" rIns="121888" bIns="60944" rtlCol="0" anchor="b">
            <a:noAutofit/>
          </a:bodyPr>
          <a:lstStyle>
            <a:lvl1pPr marL="0" indent="0" algn="l" defTabSz="914400" rtl="0" eaLnBrk="1" latinLnBrk="0" hangingPunct="1">
              <a:spcBef>
                <a:spcPct val="20000"/>
              </a:spcBef>
              <a:buClr>
                <a:schemeClr val="accent3"/>
              </a:buClr>
              <a:buFont typeface="Arial"/>
              <a:buNone/>
              <a:defRPr lang="en-US" sz="1400" kern="1200" baseline="0" dirty="0" smtClean="0">
                <a:solidFill>
                  <a:schemeClr val="accent1"/>
                </a:solidFill>
                <a:latin typeface="+mn-lt"/>
                <a:ea typeface="Gotham Book" charset="0"/>
                <a:cs typeface="Gotham Book"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AEBD57"/>
              </a:buClr>
            </a:pPr>
            <a:r>
              <a:rPr lang="en-US" sz="2800" dirty="0">
                <a:solidFill>
                  <a:srgbClr val="57BCE5"/>
                </a:solidFill>
                <a:latin typeface="Corbel"/>
              </a:rPr>
              <a:t>Induce Excitement about Testing</a:t>
            </a:r>
          </a:p>
        </p:txBody>
      </p:sp>
      <p:sp>
        <p:nvSpPr>
          <p:cNvPr id="16" name="Text Placeholder 8">
            <a:extLst>
              <a:ext uri="{FF2B5EF4-FFF2-40B4-BE49-F238E27FC236}">
                <a16:creationId xmlns:a16="http://schemas.microsoft.com/office/drawing/2014/main" id="{1AAFAC5F-E28E-43B5-93A3-CD3A57307BFC}"/>
              </a:ext>
            </a:extLst>
          </p:cNvPr>
          <p:cNvSpPr txBox="1">
            <a:spLocks/>
          </p:cNvSpPr>
          <p:nvPr/>
        </p:nvSpPr>
        <p:spPr>
          <a:xfrm>
            <a:off x="6594789" y="4725745"/>
            <a:ext cx="4906098" cy="1541400"/>
          </a:xfrm>
          <a:prstGeom prst="rect">
            <a:avLst/>
          </a:prstGeom>
        </p:spPr>
        <p:txBody>
          <a:bodyPr vert="horz" lIns="121888" tIns="60944" rIns="121888" bIns="60944" rtlCol="0">
            <a:normAutofit/>
          </a:bodyPr>
          <a:lstStyle>
            <a:lvl1pPr marL="0" indent="0" algn="l" defTabSz="914400" rtl="0" eaLnBrk="1" latinLnBrk="0" hangingPunct="1">
              <a:lnSpc>
                <a:spcPct val="100000"/>
              </a:lnSpc>
              <a:spcBef>
                <a:spcPct val="20000"/>
              </a:spcBef>
              <a:buClr>
                <a:schemeClr val="accent3"/>
              </a:buClr>
              <a:buFont typeface="Arial"/>
              <a:buNone/>
              <a:defRPr lang="en-US" sz="1200" b="0" i="0" kern="1200" dirty="0" smtClean="0">
                <a:solidFill>
                  <a:schemeClr val="bg2">
                    <a:lumMod val="50000"/>
                  </a:schemeClr>
                </a:solidFill>
                <a:latin typeface="+mn-lt"/>
                <a:ea typeface="Gotham Light" charset="0"/>
                <a:cs typeface="Gotham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AEBD57"/>
              </a:buClr>
            </a:pPr>
            <a:r>
              <a:rPr lang="en-US" sz="2800" dirty="0">
                <a:solidFill>
                  <a:prstClr val="white"/>
                </a:solidFill>
                <a:latin typeface="Corbel"/>
              </a:rPr>
              <a:t>It may be a challenge, but we’re up for it!</a:t>
            </a:r>
          </a:p>
        </p:txBody>
      </p:sp>
    </p:spTree>
    <p:extLst>
      <p:ext uri="{BB962C8B-B14F-4D97-AF65-F5344CB8AC3E}">
        <p14:creationId xmlns:p14="http://schemas.microsoft.com/office/powerpoint/2010/main" val="486348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P spid="1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15514" y="1988841"/>
            <a:ext cx="10760972" cy="3538533"/>
          </a:xfrm>
          <a:prstGeom prst="rect">
            <a:avLst/>
          </a:prstGeom>
          <a:noFill/>
          <a:ln>
            <a:noFill/>
          </a:ln>
        </p:spPr>
        <p:txBody>
          <a:bodyPr wrap="square" rtlCol="0">
            <a:spAutoFit/>
          </a:bodyPr>
          <a:lstStyle/>
          <a:p>
            <a:pPr marL="457086" indent="-457086">
              <a:buFont typeface="Arial" panose="020B0604020202020204" pitchFamily="34" charset="0"/>
              <a:buChar char="•"/>
            </a:pPr>
            <a:r>
              <a:rPr lang="en-GB" sz="3199" dirty="0">
                <a:solidFill>
                  <a:prstClr val="white"/>
                </a:solidFill>
                <a:latin typeface="Corbel"/>
              </a:rPr>
              <a:t>We all have checklists – manual testing is error-prone</a:t>
            </a:r>
          </a:p>
          <a:p>
            <a:pPr marL="457086" indent="-457086">
              <a:buFont typeface="Arial" panose="020B0604020202020204" pitchFamily="34" charset="0"/>
              <a:buChar char="•"/>
            </a:pPr>
            <a:r>
              <a:rPr lang="en-GB" sz="3199" dirty="0">
                <a:solidFill>
                  <a:prstClr val="white"/>
                </a:solidFill>
                <a:latin typeface="Corbel"/>
              </a:rPr>
              <a:t>Pester is a Unit Testing Framework for PowerShell</a:t>
            </a:r>
          </a:p>
          <a:p>
            <a:pPr marL="457086" indent="-457086">
              <a:buFont typeface="Arial" panose="020B0604020202020204" pitchFamily="34" charset="0"/>
              <a:buChar char="•"/>
            </a:pPr>
            <a:r>
              <a:rPr lang="en-GB" sz="3199" dirty="0">
                <a:solidFill>
                  <a:prstClr val="white"/>
                </a:solidFill>
                <a:latin typeface="Corbel"/>
              </a:rPr>
              <a:t>You can use it to validate your infrastructure</a:t>
            </a:r>
          </a:p>
          <a:p>
            <a:pPr marL="457086" indent="-457086">
              <a:buFont typeface="Arial" panose="020B0604020202020204" pitchFamily="34" charset="0"/>
              <a:buChar char="•"/>
            </a:pPr>
            <a:r>
              <a:rPr lang="en-GB" sz="3199" dirty="0">
                <a:solidFill>
                  <a:prstClr val="white"/>
                </a:solidFill>
                <a:latin typeface="Corbel"/>
              </a:rPr>
              <a:t>The basic syntax - Describe, Context and It code blocks</a:t>
            </a:r>
          </a:p>
          <a:p>
            <a:pPr marL="457086" indent="-457086">
              <a:buFont typeface="Arial" panose="020B0604020202020204" pitchFamily="34" charset="0"/>
              <a:buChar char="•"/>
            </a:pPr>
            <a:r>
              <a:rPr lang="en-GB" sz="3199" dirty="0">
                <a:solidFill>
                  <a:prstClr val="white"/>
                </a:solidFill>
                <a:latin typeface="Corbel"/>
              </a:rPr>
              <a:t>The Should command is used for testing assertions</a:t>
            </a:r>
          </a:p>
          <a:p>
            <a:pPr marL="457086" indent="-457086">
              <a:buFont typeface="Arial" panose="020B0604020202020204" pitchFamily="34" charset="0"/>
              <a:buChar char="•"/>
            </a:pPr>
            <a:r>
              <a:rPr lang="en-GB" sz="3199" dirty="0">
                <a:solidFill>
                  <a:prstClr val="white"/>
                </a:solidFill>
                <a:latin typeface="Corbel"/>
              </a:rPr>
              <a:t>Use the </a:t>
            </a:r>
            <a:r>
              <a:rPr lang="en-GB" sz="3199" dirty="0" err="1">
                <a:solidFill>
                  <a:prstClr val="white"/>
                </a:solidFill>
                <a:latin typeface="Corbel"/>
              </a:rPr>
              <a:t>NunitXML</a:t>
            </a:r>
            <a:r>
              <a:rPr lang="en-GB" sz="3199" dirty="0">
                <a:solidFill>
                  <a:prstClr val="white"/>
                </a:solidFill>
                <a:latin typeface="Corbel"/>
              </a:rPr>
              <a:t> output, export to JSON and use </a:t>
            </a:r>
            <a:r>
              <a:rPr lang="en-GB" sz="3199" dirty="0" err="1">
                <a:solidFill>
                  <a:prstClr val="white"/>
                </a:solidFill>
                <a:latin typeface="Corbel"/>
              </a:rPr>
              <a:t>PowerBi</a:t>
            </a:r>
            <a:r>
              <a:rPr lang="en-GB" sz="3199" dirty="0">
                <a:solidFill>
                  <a:prstClr val="white"/>
                </a:solidFill>
                <a:latin typeface="Corbel"/>
              </a:rPr>
              <a:t> for fantastic reports or to be consumed in your CI/CD process</a:t>
            </a:r>
          </a:p>
        </p:txBody>
      </p:sp>
      <p:sp>
        <p:nvSpPr>
          <p:cNvPr id="5" name="Title 1">
            <a:extLst>
              <a:ext uri="{FF2B5EF4-FFF2-40B4-BE49-F238E27FC236}">
                <a16:creationId xmlns:a16="http://schemas.microsoft.com/office/drawing/2014/main" id="{AD4171E6-BCE7-4C01-8B2E-01637F9E8D21}"/>
              </a:ext>
            </a:extLst>
          </p:cNvPr>
          <p:cNvSpPr txBox="1">
            <a:spLocks/>
          </p:cNvSpPr>
          <p:nvPr/>
        </p:nvSpPr>
        <p:spPr>
          <a:xfrm>
            <a:off x="494576" y="360650"/>
            <a:ext cx="10969943" cy="817062"/>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sz="4799" dirty="0">
                <a:solidFill>
                  <a:srgbClr val="B2B2B2"/>
                </a:solidFill>
              </a:rPr>
              <a:t>Summary</a:t>
            </a:r>
            <a:endParaRPr lang="en-GB" sz="2399" dirty="0">
              <a:solidFill>
                <a:srgbClr val="B2B2B2"/>
              </a:solidFill>
            </a:endParaRPr>
          </a:p>
        </p:txBody>
      </p:sp>
    </p:spTree>
    <p:extLst>
      <p:ext uri="{BB962C8B-B14F-4D97-AF65-F5344CB8AC3E}">
        <p14:creationId xmlns:p14="http://schemas.microsoft.com/office/powerpoint/2010/main" val="2646172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Lunch</a:t>
            </a:r>
          </a:p>
        </p:txBody>
      </p:sp>
      <p:pic>
        <p:nvPicPr>
          <p:cNvPr id="1026" name="Picture 2" descr="Image result for hamburger emoji">
            <a:extLst>
              <a:ext uri="{FF2B5EF4-FFF2-40B4-BE49-F238E27FC236}">
                <a16:creationId xmlns:a16="http://schemas.microsoft.com/office/drawing/2014/main" id="{2A749DFE-7231-4034-A9FE-DC53CB2D13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1602" y="1747286"/>
            <a:ext cx="4708796" cy="4074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6968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5DCFED8-7764-4D2B-8745-63F34B8887DE}"/>
              </a:ext>
            </a:extLst>
          </p:cNvPr>
          <p:cNvSpPr>
            <a:spLocks noGrp="1"/>
          </p:cNvSpPr>
          <p:nvPr>
            <p:ph type="title"/>
          </p:nvPr>
        </p:nvSpPr>
        <p:spPr/>
        <p:txBody>
          <a:bodyPr/>
          <a:lstStyle/>
          <a:p>
            <a:pPr>
              <a:lnSpc>
                <a:spcPct val="100000"/>
              </a:lnSpc>
            </a:pPr>
            <a:r>
              <a:rPr lang="en-US" dirty="0"/>
              <a:t>PowerShell &amp; SQL Agent</a:t>
            </a:r>
          </a:p>
        </p:txBody>
      </p:sp>
      <p:sp>
        <p:nvSpPr>
          <p:cNvPr id="6" name="Text Placeholder 5">
            <a:extLst>
              <a:ext uri="{FF2B5EF4-FFF2-40B4-BE49-F238E27FC236}">
                <a16:creationId xmlns:a16="http://schemas.microsoft.com/office/drawing/2014/main" id="{3F85295E-7981-48A8-9F15-CDF81CBF051C}"/>
              </a:ext>
            </a:extLst>
          </p:cNvPr>
          <p:cNvSpPr>
            <a:spLocks noGrp="1"/>
          </p:cNvSpPr>
          <p:nvPr>
            <p:ph type="body" idx="1"/>
          </p:nvPr>
        </p:nvSpPr>
        <p:spPr/>
        <p:txBody>
          <a:bodyPr/>
          <a:lstStyle/>
          <a:p>
            <a:r>
              <a:rPr lang="en-US" sz="3600" dirty="0"/>
              <a:t>PowerShell Job Step</a:t>
            </a:r>
          </a:p>
          <a:p>
            <a:endParaRPr lang="en-GB" dirty="0"/>
          </a:p>
        </p:txBody>
      </p:sp>
      <p:sp>
        <p:nvSpPr>
          <p:cNvPr id="2" name="Content Placeholder 1">
            <a:extLst>
              <a:ext uri="{FF2B5EF4-FFF2-40B4-BE49-F238E27FC236}">
                <a16:creationId xmlns:a16="http://schemas.microsoft.com/office/drawing/2014/main" id="{22123678-A0AA-40C8-B69A-D9217CA29E5F}"/>
              </a:ext>
            </a:extLst>
          </p:cNvPr>
          <p:cNvSpPr>
            <a:spLocks noGrp="1"/>
          </p:cNvSpPr>
          <p:nvPr>
            <p:ph sz="half" idx="2"/>
          </p:nvPr>
        </p:nvSpPr>
        <p:spPr>
          <a:xfrm>
            <a:off x="1588" y="2819400"/>
            <a:ext cx="5916088" cy="3352801"/>
          </a:xfrm>
        </p:spPr>
        <p:txBody>
          <a:bodyPr>
            <a:normAutofit/>
          </a:bodyPr>
          <a:lstStyle/>
          <a:p>
            <a:pPr lvl="2">
              <a:lnSpc>
                <a:spcPct val="150000"/>
              </a:lnSpc>
            </a:pPr>
            <a:r>
              <a:rPr lang="en-US" sz="2800" dirty="0"/>
              <a:t>sqlps.exe</a:t>
            </a:r>
          </a:p>
          <a:p>
            <a:pPr lvl="2">
              <a:lnSpc>
                <a:spcPct val="150000"/>
              </a:lnSpc>
            </a:pPr>
            <a:r>
              <a:rPr lang="en-US" sz="2800" dirty="0"/>
              <a:t>Version varies by SQL version</a:t>
            </a:r>
          </a:p>
          <a:p>
            <a:pPr lvl="2">
              <a:lnSpc>
                <a:spcPct val="150000"/>
              </a:lnSpc>
            </a:pPr>
            <a:r>
              <a:rPr lang="en-US" sz="2800" dirty="0"/>
              <a:t>Doesn’t always work as expected</a:t>
            </a:r>
          </a:p>
          <a:p>
            <a:endParaRPr lang="en-GB" dirty="0"/>
          </a:p>
        </p:txBody>
      </p:sp>
      <p:sp>
        <p:nvSpPr>
          <p:cNvPr id="7" name="Text Placeholder 6">
            <a:extLst>
              <a:ext uri="{FF2B5EF4-FFF2-40B4-BE49-F238E27FC236}">
                <a16:creationId xmlns:a16="http://schemas.microsoft.com/office/drawing/2014/main" id="{B2A3E183-D8B8-4856-8907-CCABC6DD5ED7}"/>
              </a:ext>
            </a:extLst>
          </p:cNvPr>
          <p:cNvSpPr>
            <a:spLocks noGrp="1"/>
          </p:cNvSpPr>
          <p:nvPr>
            <p:ph type="body" sz="quarter" idx="3"/>
          </p:nvPr>
        </p:nvSpPr>
        <p:spPr/>
        <p:txBody>
          <a:bodyPr/>
          <a:lstStyle/>
          <a:p>
            <a:r>
              <a:rPr lang="en-US" sz="3200" dirty="0" err="1"/>
              <a:t>CmdExec</a:t>
            </a:r>
            <a:r>
              <a:rPr lang="en-US" sz="3200" dirty="0"/>
              <a:t> Job Step</a:t>
            </a:r>
          </a:p>
          <a:p>
            <a:endParaRPr lang="en-GB" dirty="0"/>
          </a:p>
        </p:txBody>
      </p:sp>
      <p:sp>
        <p:nvSpPr>
          <p:cNvPr id="4" name="Content Placeholder 3">
            <a:extLst>
              <a:ext uri="{FF2B5EF4-FFF2-40B4-BE49-F238E27FC236}">
                <a16:creationId xmlns:a16="http://schemas.microsoft.com/office/drawing/2014/main" id="{5C176B83-5039-4DA5-9BA1-CAEEE5368795}"/>
              </a:ext>
            </a:extLst>
          </p:cNvPr>
          <p:cNvSpPr>
            <a:spLocks noGrp="1"/>
          </p:cNvSpPr>
          <p:nvPr>
            <p:ph sz="quarter" idx="4"/>
          </p:nvPr>
        </p:nvSpPr>
        <p:spPr>
          <a:xfrm>
            <a:off x="5591944" y="2819400"/>
            <a:ext cx="6408712" cy="3352801"/>
          </a:xfrm>
        </p:spPr>
        <p:txBody>
          <a:bodyPr>
            <a:normAutofit/>
          </a:bodyPr>
          <a:lstStyle/>
          <a:p>
            <a:pPr lvl="2">
              <a:lnSpc>
                <a:spcPct val="150000"/>
              </a:lnSpc>
            </a:pPr>
            <a:r>
              <a:rPr lang="en-US" sz="2800" dirty="0"/>
              <a:t>powershell.exe via cmd.exe</a:t>
            </a:r>
          </a:p>
          <a:p>
            <a:pPr lvl="2">
              <a:lnSpc>
                <a:spcPct val="150000"/>
              </a:lnSpc>
            </a:pPr>
            <a:r>
              <a:rPr lang="en-US" sz="2800" dirty="0"/>
              <a:t>Version is always the system version</a:t>
            </a:r>
          </a:p>
          <a:p>
            <a:pPr lvl="2">
              <a:lnSpc>
                <a:spcPct val="150000"/>
              </a:lnSpc>
            </a:pPr>
            <a:r>
              <a:rPr lang="en-US" sz="2800" dirty="0"/>
              <a:t>Often (always?) works as expected</a:t>
            </a:r>
          </a:p>
          <a:p>
            <a:endParaRPr lang="en-GB" dirty="0"/>
          </a:p>
        </p:txBody>
      </p:sp>
      <p:pic>
        <p:nvPicPr>
          <p:cNvPr id="3" name="Picture 2" descr="Icon for module SqlServer">
            <a:extLst>
              <a:ext uri="{FF2B5EF4-FFF2-40B4-BE49-F238E27FC236}">
                <a16:creationId xmlns:a16="http://schemas.microsoft.com/office/drawing/2014/main" id="{ABC4433E-EEDB-4149-888E-433F078F52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909" y="-99392"/>
            <a:ext cx="1904504" cy="1904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7708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arn(inVertical)">
                                      <p:cBhvr>
                                        <p:cTn id="10" dur="500"/>
                                        <p:tgtEl>
                                          <p:spTgt spid="4">
                                            <p:txEl>
                                              <p:pRg st="1" end="1"/>
                                            </p:txEl>
                                          </p:spTgt>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barn(inVertical)">
                                      <p:cBhvr>
                                        <p:cTn id="13"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1829" y="516562"/>
            <a:ext cx="7668342" cy="634082"/>
          </a:xfrm>
        </p:spPr>
        <p:txBody>
          <a:bodyPr/>
          <a:lstStyle/>
          <a:p>
            <a:r>
              <a:rPr lang="en-US" dirty="0"/>
              <a:t>PowerShell &amp; the SQL Server Agent</a:t>
            </a:r>
          </a:p>
        </p:txBody>
      </p:sp>
      <p:pic>
        <p:nvPicPr>
          <p:cNvPr id="5" name="Picture 4">
            <a:extLst>
              <a:ext uri="{FF2B5EF4-FFF2-40B4-BE49-F238E27FC236}">
                <a16:creationId xmlns:a16="http://schemas.microsoft.com/office/drawing/2014/main" id="{D466ACA2-7EEA-4789-95D4-219DA35F39AA}"/>
              </a:ext>
            </a:extLst>
          </p:cNvPr>
          <p:cNvPicPr>
            <a:picLocks noChangeAspect="1"/>
          </p:cNvPicPr>
          <p:nvPr/>
        </p:nvPicPr>
        <p:blipFill>
          <a:blip r:embed="rId3"/>
          <a:stretch>
            <a:fillRect/>
          </a:stretch>
        </p:blipFill>
        <p:spPr>
          <a:xfrm>
            <a:off x="1989133" y="1844824"/>
            <a:ext cx="8213734" cy="4062434"/>
          </a:xfrm>
          <a:prstGeom prst="rect">
            <a:avLst/>
          </a:prstGeom>
        </p:spPr>
      </p:pic>
      <p:sp>
        <p:nvSpPr>
          <p:cNvPr id="3" name="TextBox 2">
            <a:extLst>
              <a:ext uri="{FF2B5EF4-FFF2-40B4-BE49-F238E27FC236}">
                <a16:creationId xmlns:a16="http://schemas.microsoft.com/office/drawing/2014/main" id="{8D7DFA14-FD5D-4997-95C9-F00BBE61F4C8}"/>
              </a:ext>
            </a:extLst>
          </p:cNvPr>
          <p:cNvSpPr txBox="1"/>
          <p:nvPr/>
        </p:nvSpPr>
        <p:spPr>
          <a:xfrm>
            <a:off x="3536646" y="6110670"/>
            <a:ext cx="5118709" cy="461537"/>
          </a:xfrm>
          <a:prstGeom prst="rect">
            <a:avLst/>
          </a:prstGeom>
          <a:noFill/>
        </p:spPr>
        <p:txBody>
          <a:bodyPr wrap="none" rtlCol="0">
            <a:spAutoFit/>
          </a:bodyPr>
          <a:lstStyle/>
          <a:p>
            <a:r>
              <a:rPr lang="en-US" sz="2399" dirty="0">
                <a:solidFill>
                  <a:prstClr val="white"/>
                </a:solidFill>
                <a:latin typeface="Corbel"/>
              </a:rPr>
              <a:t>Thanks to Derik Hammer for this chart!</a:t>
            </a:r>
          </a:p>
        </p:txBody>
      </p:sp>
    </p:spTree>
    <p:extLst>
      <p:ext uri="{BB962C8B-B14F-4D97-AF65-F5344CB8AC3E}">
        <p14:creationId xmlns:p14="http://schemas.microsoft.com/office/powerpoint/2010/main" val="8562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6">
            <a:extLst>
              <a:ext uri="{FF2B5EF4-FFF2-40B4-BE49-F238E27FC236}">
                <a16:creationId xmlns:a16="http://schemas.microsoft.com/office/drawing/2014/main" id="{08E341DC-1BCD-48D6-8733-2ECD4C087A6B}"/>
              </a:ext>
            </a:extLst>
          </p:cNvPr>
          <p:cNvSpPr txBox="1">
            <a:spLocks/>
          </p:cNvSpPr>
          <p:nvPr/>
        </p:nvSpPr>
        <p:spPr>
          <a:xfrm>
            <a:off x="911424" y="1700809"/>
            <a:ext cx="7446116" cy="4625191"/>
          </a:xfrm>
          <a:prstGeom prst="rect">
            <a:avLst/>
          </a:prstGeom>
        </p:spPr>
        <p:txBody>
          <a:bodyPr/>
          <a:lstStyle>
            <a:lvl1pPr marL="0" indent="0" algn="l" defTabSz="914400" rtl="0" eaLnBrk="1" latinLnBrk="0" hangingPunct="1">
              <a:spcBef>
                <a:spcPct val="20000"/>
              </a:spcBef>
              <a:buClr>
                <a:schemeClr val="accent3"/>
              </a:buClr>
              <a:buFont typeface="Arial"/>
              <a:buNone/>
              <a:defRPr sz="2400" kern="1200">
                <a:solidFill>
                  <a:schemeClr val="tx1"/>
                </a:solidFill>
                <a:latin typeface="+mn-lt"/>
                <a:ea typeface="+mn-ea"/>
                <a:cs typeface="Segoe UI"/>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lnSpc>
                <a:spcPct val="150000"/>
              </a:lnSpc>
              <a:buClr>
                <a:srgbClr val="AEBD57"/>
              </a:buClr>
            </a:pPr>
            <a:r>
              <a:rPr lang="en-US" sz="2399" dirty="0">
                <a:solidFill>
                  <a:prstClr val="white"/>
                </a:solidFill>
                <a:latin typeface="Corbel"/>
              </a:rPr>
              <a:t>Create a Windows-based Login in SQL Server</a:t>
            </a:r>
          </a:p>
          <a:p>
            <a:pPr lvl="2">
              <a:lnSpc>
                <a:spcPct val="150000"/>
              </a:lnSpc>
              <a:buClr>
                <a:srgbClr val="AEBD57"/>
              </a:buClr>
            </a:pPr>
            <a:r>
              <a:rPr lang="en-US" sz="2399" dirty="0">
                <a:solidFill>
                  <a:prstClr val="white"/>
                </a:solidFill>
                <a:latin typeface="Corbel"/>
              </a:rPr>
              <a:t>Ensure dbatools is available to the account</a:t>
            </a:r>
          </a:p>
          <a:p>
            <a:pPr lvl="2">
              <a:lnSpc>
                <a:spcPct val="150000"/>
              </a:lnSpc>
              <a:buClr>
                <a:srgbClr val="AEBD57"/>
              </a:buClr>
            </a:pPr>
            <a:r>
              <a:rPr lang="en-US" sz="2399" dirty="0">
                <a:solidFill>
                  <a:prstClr val="white"/>
                </a:solidFill>
                <a:latin typeface="Corbel"/>
              </a:rPr>
              <a:t>Create a SQL Server credential</a:t>
            </a:r>
          </a:p>
          <a:p>
            <a:pPr lvl="2">
              <a:lnSpc>
                <a:spcPct val="150000"/>
              </a:lnSpc>
              <a:buClr>
                <a:srgbClr val="AEBD57"/>
              </a:buClr>
            </a:pPr>
            <a:r>
              <a:rPr lang="en-US" sz="2399" dirty="0">
                <a:solidFill>
                  <a:prstClr val="white"/>
                </a:solidFill>
                <a:latin typeface="Corbel"/>
              </a:rPr>
              <a:t>Create the Agent Proxy</a:t>
            </a:r>
          </a:p>
          <a:p>
            <a:pPr lvl="2">
              <a:lnSpc>
                <a:spcPct val="150000"/>
              </a:lnSpc>
              <a:buClr>
                <a:srgbClr val="AEBD57"/>
              </a:buClr>
            </a:pPr>
            <a:r>
              <a:rPr lang="en-US" sz="2399" dirty="0">
                <a:solidFill>
                  <a:prstClr val="white"/>
                </a:solidFill>
                <a:latin typeface="Corbel"/>
              </a:rPr>
              <a:t>Create the PowerShell .ps1 file</a:t>
            </a:r>
          </a:p>
          <a:p>
            <a:pPr lvl="2">
              <a:lnSpc>
                <a:spcPct val="150000"/>
              </a:lnSpc>
              <a:buClr>
                <a:srgbClr val="AEBD57"/>
              </a:buClr>
            </a:pPr>
            <a:r>
              <a:rPr lang="en-US" sz="2399" dirty="0">
                <a:solidFill>
                  <a:prstClr val="white"/>
                </a:solidFill>
                <a:latin typeface="Corbel"/>
              </a:rPr>
              <a:t>Create the Job and Job Step</a:t>
            </a:r>
          </a:p>
          <a:p>
            <a:pPr lvl="2">
              <a:lnSpc>
                <a:spcPct val="150000"/>
              </a:lnSpc>
              <a:buClr>
                <a:srgbClr val="AEBD57"/>
              </a:buClr>
            </a:pPr>
            <a:r>
              <a:rPr lang="en-US" sz="2399" dirty="0">
                <a:solidFill>
                  <a:prstClr val="white"/>
                </a:solidFill>
                <a:latin typeface="Corbel"/>
              </a:rPr>
              <a:t>Schedule the Job</a:t>
            </a:r>
          </a:p>
        </p:txBody>
      </p:sp>
      <p:sp>
        <p:nvSpPr>
          <p:cNvPr id="3" name="Title 2">
            <a:extLst>
              <a:ext uri="{FF2B5EF4-FFF2-40B4-BE49-F238E27FC236}">
                <a16:creationId xmlns:a16="http://schemas.microsoft.com/office/drawing/2014/main" id="{9D6714F2-593E-432D-B0E6-4E174D6F96F4}"/>
              </a:ext>
            </a:extLst>
          </p:cNvPr>
          <p:cNvSpPr>
            <a:spLocks noGrp="1"/>
          </p:cNvSpPr>
          <p:nvPr>
            <p:ph type="title"/>
          </p:nvPr>
        </p:nvSpPr>
        <p:spPr>
          <a:xfrm>
            <a:off x="2261829" y="686436"/>
            <a:ext cx="7668342" cy="584647"/>
          </a:xfrm>
        </p:spPr>
        <p:txBody>
          <a:bodyPr/>
          <a:lstStyle/>
          <a:p>
            <a:r>
              <a:rPr lang="en-US" dirty="0"/>
              <a:t>PowerShell &amp; the SQL Server Agent</a:t>
            </a:r>
          </a:p>
        </p:txBody>
      </p:sp>
      <p:sp>
        <p:nvSpPr>
          <p:cNvPr id="5" name="Rectangle 4">
            <a:extLst>
              <a:ext uri="{FF2B5EF4-FFF2-40B4-BE49-F238E27FC236}">
                <a16:creationId xmlns:a16="http://schemas.microsoft.com/office/drawing/2014/main" id="{0D43BA73-FC51-4DBB-A560-4649C76054B6}"/>
              </a:ext>
            </a:extLst>
          </p:cNvPr>
          <p:cNvSpPr/>
          <p:nvPr/>
        </p:nvSpPr>
        <p:spPr>
          <a:xfrm>
            <a:off x="8040217" y="3428757"/>
            <a:ext cx="3704447" cy="584647"/>
          </a:xfrm>
          <a:prstGeom prst="rect">
            <a:avLst/>
          </a:prstGeom>
        </p:spPr>
        <p:txBody>
          <a:bodyPr wrap="square">
            <a:spAutoFit/>
          </a:bodyPr>
          <a:lstStyle/>
          <a:p>
            <a:r>
              <a:rPr lang="en-US" sz="3199" dirty="0">
                <a:solidFill>
                  <a:prstClr val="white"/>
                </a:solidFill>
                <a:latin typeface="Corbel"/>
              </a:rPr>
              <a:t>dbatools.io/agent</a:t>
            </a:r>
          </a:p>
        </p:txBody>
      </p:sp>
    </p:spTree>
    <p:extLst>
      <p:ext uri="{BB962C8B-B14F-4D97-AF65-F5344CB8AC3E}">
        <p14:creationId xmlns:p14="http://schemas.microsoft.com/office/powerpoint/2010/main" val="2890252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6">
            <a:extLst>
              <a:ext uri="{FF2B5EF4-FFF2-40B4-BE49-F238E27FC236}">
                <a16:creationId xmlns:a16="http://schemas.microsoft.com/office/drawing/2014/main" id="{08E341DC-1BCD-48D6-8733-2ECD4C087A6B}"/>
              </a:ext>
            </a:extLst>
          </p:cNvPr>
          <p:cNvSpPr txBox="1">
            <a:spLocks/>
          </p:cNvSpPr>
          <p:nvPr/>
        </p:nvSpPr>
        <p:spPr>
          <a:xfrm>
            <a:off x="623393" y="1628801"/>
            <a:ext cx="11321635" cy="5100735"/>
          </a:xfrm>
          <a:prstGeom prst="rect">
            <a:avLst/>
          </a:prstGeom>
        </p:spPr>
        <p:txBody>
          <a:bodyPr/>
          <a:lstStyle>
            <a:lvl1pPr marL="0" indent="0" algn="l" defTabSz="914400" rtl="0" eaLnBrk="1" latinLnBrk="0" hangingPunct="1">
              <a:spcBef>
                <a:spcPct val="20000"/>
              </a:spcBef>
              <a:buClr>
                <a:schemeClr val="accent3"/>
              </a:buClr>
              <a:buFont typeface="Arial"/>
              <a:buNone/>
              <a:defRPr sz="2400" kern="1200">
                <a:solidFill>
                  <a:schemeClr val="tx1"/>
                </a:solidFill>
                <a:latin typeface="+mn-lt"/>
                <a:ea typeface="+mn-ea"/>
                <a:cs typeface="Segoe UI"/>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lnSpc>
                <a:spcPct val="150000"/>
              </a:lnSpc>
              <a:buClr>
                <a:srgbClr val="AEBD57"/>
              </a:buClr>
            </a:pPr>
            <a:r>
              <a:rPr lang="en-US" sz="2399" dirty="0">
                <a:solidFill>
                  <a:prstClr val="white"/>
                </a:solidFill>
                <a:latin typeface="Corbel"/>
              </a:rPr>
              <a:t>To ensure a job fails, throw a </a:t>
            </a:r>
            <a:r>
              <a:rPr lang="en-US" sz="2399" b="1" dirty="0">
                <a:solidFill>
                  <a:prstClr val="white"/>
                </a:solidFill>
                <a:latin typeface="Corbel"/>
              </a:rPr>
              <a:t>terminating exception</a:t>
            </a:r>
          </a:p>
          <a:p>
            <a:pPr lvl="3">
              <a:lnSpc>
                <a:spcPct val="150000"/>
              </a:lnSpc>
              <a:buClr>
                <a:srgbClr val="AEBD57"/>
              </a:buClr>
            </a:pPr>
            <a:r>
              <a:rPr lang="en-US" sz="2399" dirty="0">
                <a:solidFill>
                  <a:prstClr val="white"/>
                </a:solidFill>
                <a:latin typeface="Corbel"/>
              </a:rPr>
              <a:t>In dbatools, use –</a:t>
            </a:r>
            <a:r>
              <a:rPr lang="en-US" sz="2399" dirty="0" err="1">
                <a:solidFill>
                  <a:prstClr val="white"/>
                </a:solidFill>
                <a:latin typeface="Corbel"/>
              </a:rPr>
              <a:t>EnableException</a:t>
            </a:r>
            <a:endParaRPr lang="en-US" sz="2399" dirty="0">
              <a:solidFill>
                <a:prstClr val="white"/>
              </a:solidFill>
              <a:latin typeface="Corbel"/>
            </a:endParaRPr>
          </a:p>
          <a:p>
            <a:pPr lvl="3">
              <a:lnSpc>
                <a:spcPct val="150000"/>
              </a:lnSpc>
              <a:buClr>
                <a:srgbClr val="AEBD57"/>
              </a:buClr>
            </a:pPr>
            <a:r>
              <a:rPr lang="en-US" sz="2399" dirty="0">
                <a:solidFill>
                  <a:prstClr val="white"/>
                </a:solidFill>
                <a:latin typeface="Corbel"/>
              </a:rPr>
              <a:t>In most PowerShell commands, use try/catch with –</a:t>
            </a:r>
            <a:r>
              <a:rPr lang="en-US" sz="2399" dirty="0" err="1">
                <a:solidFill>
                  <a:prstClr val="white"/>
                </a:solidFill>
                <a:latin typeface="Corbel"/>
              </a:rPr>
              <a:t>ErrorAction</a:t>
            </a:r>
            <a:r>
              <a:rPr lang="en-US" sz="2399" dirty="0">
                <a:solidFill>
                  <a:prstClr val="white"/>
                </a:solidFill>
                <a:latin typeface="Corbel"/>
              </a:rPr>
              <a:t> Stop</a:t>
            </a:r>
          </a:p>
          <a:p>
            <a:pPr lvl="3">
              <a:lnSpc>
                <a:spcPct val="150000"/>
              </a:lnSpc>
              <a:buClr>
                <a:srgbClr val="AEBD57"/>
              </a:buClr>
            </a:pPr>
            <a:endParaRPr lang="en-US" sz="2399" dirty="0">
              <a:solidFill>
                <a:srgbClr val="58585A"/>
              </a:solidFill>
              <a:latin typeface="Corbel"/>
            </a:endParaRPr>
          </a:p>
          <a:p>
            <a:pPr marL="4266133" lvl="7" indent="0">
              <a:lnSpc>
                <a:spcPct val="150000"/>
              </a:lnSpc>
              <a:buNone/>
            </a:pPr>
            <a:endParaRPr lang="en-US" sz="2666" dirty="0">
              <a:solidFill>
                <a:srgbClr val="58585A"/>
              </a:solidFill>
              <a:latin typeface="Corbel"/>
            </a:endParaRPr>
          </a:p>
        </p:txBody>
      </p:sp>
      <p:sp>
        <p:nvSpPr>
          <p:cNvPr id="3" name="Title 2">
            <a:extLst>
              <a:ext uri="{FF2B5EF4-FFF2-40B4-BE49-F238E27FC236}">
                <a16:creationId xmlns:a16="http://schemas.microsoft.com/office/drawing/2014/main" id="{9D6714F2-593E-432D-B0E6-4E174D6F96F4}"/>
              </a:ext>
            </a:extLst>
          </p:cNvPr>
          <p:cNvSpPr>
            <a:spLocks noGrp="1"/>
          </p:cNvSpPr>
          <p:nvPr>
            <p:ph type="title"/>
          </p:nvPr>
        </p:nvSpPr>
        <p:spPr>
          <a:xfrm>
            <a:off x="3377953" y="505463"/>
            <a:ext cx="5436094" cy="651443"/>
          </a:xfrm>
        </p:spPr>
        <p:txBody>
          <a:bodyPr/>
          <a:lstStyle/>
          <a:p>
            <a:r>
              <a:rPr lang="en-US" dirty="0"/>
              <a:t>Ensure failed jobs fail</a:t>
            </a:r>
          </a:p>
        </p:txBody>
      </p:sp>
      <p:pic>
        <p:nvPicPr>
          <p:cNvPr id="2" name="Picture 1">
            <a:extLst>
              <a:ext uri="{FF2B5EF4-FFF2-40B4-BE49-F238E27FC236}">
                <a16:creationId xmlns:a16="http://schemas.microsoft.com/office/drawing/2014/main" id="{A7F84F49-7CA3-4F91-8CF2-46AE88BEE229}"/>
              </a:ext>
            </a:extLst>
          </p:cNvPr>
          <p:cNvPicPr>
            <a:picLocks noChangeAspect="1"/>
          </p:cNvPicPr>
          <p:nvPr/>
        </p:nvPicPr>
        <p:blipFill>
          <a:blip r:embed="rId3"/>
          <a:stretch>
            <a:fillRect/>
          </a:stretch>
        </p:blipFill>
        <p:spPr>
          <a:xfrm>
            <a:off x="4261481" y="3717032"/>
            <a:ext cx="3669038" cy="2309784"/>
          </a:xfrm>
          <a:prstGeom prst="rect">
            <a:avLst/>
          </a:prstGeom>
        </p:spPr>
      </p:pic>
    </p:spTree>
    <p:extLst>
      <p:ext uri="{BB962C8B-B14F-4D97-AF65-F5344CB8AC3E}">
        <p14:creationId xmlns:p14="http://schemas.microsoft.com/office/powerpoint/2010/main" val="1227997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559497" y="1556792"/>
            <a:ext cx="9788033" cy="5185330"/>
          </a:xfrm>
          <a:prstGeom prst="rect">
            <a:avLst/>
          </a:prstGeom>
          <a:noFill/>
          <a:ln>
            <a:noFill/>
          </a:ln>
        </p:spPr>
        <p:txBody>
          <a:bodyPr wrap="square" rtlCol="0">
            <a:spAutoFit/>
          </a:bodyPr>
          <a:lstStyle/>
          <a:p>
            <a:pPr marL="609448" indent="-609448">
              <a:lnSpc>
                <a:spcPct val="150000"/>
              </a:lnSpc>
              <a:buFont typeface="Arial" panose="020B0604020202020204" pitchFamily="34" charset="0"/>
              <a:buChar char="•"/>
            </a:pPr>
            <a:r>
              <a:rPr lang="en-US" sz="3199" dirty="0">
                <a:solidFill>
                  <a:prstClr val="white">
                    <a:lumMod val="95000"/>
                  </a:prstClr>
                </a:solidFill>
                <a:latin typeface="Corbel"/>
              </a:rPr>
              <a:t>Validation that our estate is as we expect it to be</a:t>
            </a:r>
          </a:p>
          <a:p>
            <a:pPr marL="609448" indent="-609448">
              <a:lnSpc>
                <a:spcPct val="150000"/>
              </a:lnSpc>
              <a:buFont typeface="Arial" panose="020B0604020202020204" pitchFamily="34" charset="0"/>
              <a:buChar char="•"/>
            </a:pPr>
            <a:r>
              <a:rPr lang="en-US" sz="3199" dirty="0">
                <a:solidFill>
                  <a:prstClr val="white">
                    <a:lumMod val="95000"/>
                  </a:prstClr>
                </a:solidFill>
                <a:latin typeface="Corbel"/>
              </a:rPr>
              <a:t>PowerShell over T-SQL as it is easier to access</a:t>
            </a:r>
          </a:p>
          <a:p>
            <a:pPr marL="1218895" lvl="1" indent="-609448">
              <a:lnSpc>
                <a:spcPct val="150000"/>
              </a:lnSpc>
              <a:buFont typeface="Arial" panose="020B0604020202020204" pitchFamily="34" charset="0"/>
              <a:buChar char="•"/>
            </a:pPr>
            <a:r>
              <a:rPr lang="en-US" sz="3199" dirty="0">
                <a:solidFill>
                  <a:prstClr val="white">
                    <a:lumMod val="95000"/>
                  </a:prstClr>
                </a:solidFill>
                <a:latin typeface="Corbel"/>
              </a:rPr>
              <a:t>Multiple Instances</a:t>
            </a:r>
          </a:p>
          <a:p>
            <a:pPr marL="1218895" lvl="1" indent="-609448">
              <a:lnSpc>
                <a:spcPct val="150000"/>
              </a:lnSpc>
              <a:buFont typeface="Arial" panose="020B0604020202020204" pitchFamily="34" charset="0"/>
              <a:buChar char="•"/>
            </a:pPr>
            <a:r>
              <a:rPr lang="en-US" sz="3199" dirty="0">
                <a:solidFill>
                  <a:prstClr val="white">
                    <a:lumMod val="95000"/>
                  </a:prstClr>
                </a:solidFill>
                <a:latin typeface="Corbel"/>
              </a:rPr>
              <a:t>Active Directory</a:t>
            </a:r>
          </a:p>
          <a:p>
            <a:pPr marL="1218895" lvl="1" indent="-609448">
              <a:lnSpc>
                <a:spcPct val="150000"/>
              </a:lnSpc>
              <a:buFont typeface="Arial" panose="020B0604020202020204" pitchFamily="34" charset="0"/>
              <a:buChar char="•"/>
            </a:pPr>
            <a:r>
              <a:rPr lang="en-US" sz="3199" dirty="0">
                <a:solidFill>
                  <a:prstClr val="white">
                    <a:lumMod val="95000"/>
                  </a:prstClr>
                </a:solidFill>
                <a:latin typeface="Corbel"/>
              </a:rPr>
              <a:t>File System</a:t>
            </a:r>
          </a:p>
          <a:p>
            <a:pPr marL="1218895" lvl="1" indent="-609448">
              <a:lnSpc>
                <a:spcPct val="150000"/>
              </a:lnSpc>
              <a:buFont typeface="Arial" panose="020B0604020202020204" pitchFamily="34" charset="0"/>
              <a:buChar char="•"/>
            </a:pPr>
            <a:r>
              <a:rPr lang="en-US" sz="3199" dirty="0">
                <a:solidFill>
                  <a:prstClr val="white">
                    <a:lumMod val="95000"/>
                  </a:prstClr>
                </a:solidFill>
                <a:latin typeface="Corbel"/>
              </a:rPr>
              <a:t>Registry</a:t>
            </a:r>
          </a:p>
          <a:p>
            <a:pPr marL="1218895" lvl="1" indent="-609448">
              <a:lnSpc>
                <a:spcPct val="150000"/>
              </a:lnSpc>
              <a:buFont typeface="Arial" panose="020B0604020202020204" pitchFamily="34" charset="0"/>
              <a:buChar char="•"/>
            </a:pPr>
            <a:r>
              <a:rPr lang="en-US" sz="3199" dirty="0">
                <a:solidFill>
                  <a:prstClr val="white">
                    <a:lumMod val="95000"/>
                  </a:prstClr>
                </a:solidFill>
                <a:latin typeface="Corbel"/>
              </a:rPr>
              <a:t>Many more things easier!</a:t>
            </a:r>
          </a:p>
        </p:txBody>
      </p:sp>
      <p:sp>
        <p:nvSpPr>
          <p:cNvPr id="5" name="Title 1">
            <a:extLst>
              <a:ext uri="{FF2B5EF4-FFF2-40B4-BE49-F238E27FC236}">
                <a16:creationId xmlns:a16="http://schemas.microsoft.com/office/drawing/2014/main" id="{AD4171E6-BCE7-4C01-8B2E-01637F9E8D21}"/>
              </a:ext>
            </a:extLst>
          </p:cNvPr>
          <p:cNvSpPr txBox="1">
            <a:spLocks/>
          </p:cNvSpPr>
          <p:nvPr/>
        </p:nvSpPr>
        <p:spPr>
          <a:xfrm>
            <a:off x="494576" y="360650"/>
            <a:ext cx="10969943" cy="817062"/>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endParaRPr lang="en-GB" sz="4799" dirty="0">
              <a:solidFill>
                <a:srgbClr val="B2B2B2"/>
              </a:solidFill>
            </a:endParaRPr>
          </a:p>
        </p:txBody>
      </p:sp>
      <p:sp>
        <p:nvSpPr>
          <p:cNvPr id="2" name="Title 1">
            <a:extLst>
              <a:ext uri="{FF2B5EF4-FFF2-40B4-BE49-F238E27FC236}">
                <a16:creationId xmlns:a16="http://schemas.microsoft.com/office/drawing/2014/main" id="{C94A7795-3687-4F21-990A-249DF43EFDAE}"/>
              </a:ext>
            </a:extLst>
          </p:cNvPr>
          <p:cNvSpPr>
            <a:spLocks noGrp="1"/>
          </p:cNvSpPr>
          <p:nvPr>
            <p:ph type="title"/>
          </p:nvPr>
        </p:nvSpPr>
        <p:spPr>
          <a:xfrm>
            <a:off x="2585865" y="375604"/>
            <a:ext cx="7020270" cy="720080"/>
          </a:xfrm>
        </p:spPr>
        <p:txBody>
          <a:bodyPr/>
          <a:lstStyle/>
          <a:p>
            <a:r>
              <a:rPr lang="en-GB" dirty="0"/>
              <a:t>Pester for DBA’s – Quick Recap</a:t>
            </a:r>
          </a:p>
        </p:txBody>
      </p:sp>
    </p:spTree>
    <p:extLst>
      <p:ext uri="{BB962C8B-B14F-4D97-AF65-F5344CB8AC3E}">
        <p14:creationId xmlns:p14="http://schemas.microsoft.com/office/powerpoint/2010/main" val="690994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4576" y="1700809"/>
            <a:ext cx="11290057" cy="4688335"/>
          </a:xfrm>
          <a:prstGeom prst="rect">
            <a:avLst/>
          </a:prstGeom>
          <a:noFill/>
          <a:ln>
            <a:noFill/>
          </a:ln>
        </p:spPr>
        <p:txBody>
          <a:bodyPr wrap="square" rtlCol="0">
            <a:spAutoFit/>
          </a:bodyPr>
          <a:lstStyle/>
          <a:p>
            <a:pPr>
              <a:lnSpc>
                <a:spcPts val="5599"/>
              </a:lnSpc>
            </a:pPr>
            <a:r>
              <a:rPr lang="en-US" sz="3732" dirty="0">
                <a:solidFill>
                  <a:prstClr val="white">
                    <a:lumMod val="95000"/>
                  </a:prstClr>
                </a:solidFill>
                <a:latin typeface="Corbel"/>
              </a:rPr>
              <a:t>“Even though we are Operations, because we are writing scripts that others will use, we are now developers as well. </a:t>
            </a:r>
            <a:br>
              <a:rPr lang="en-US" sz="3732" dirty="0">
                <a:solidFill>
                  <a:prstClr val="white">
                    <a:lumMod val="95000"/>
                  </a:prstClr>
                </a:solidFill>
                <a:latin typeface="Corbel"/>
              </a:rPr>
            </a:br>
            <a:r>
              <a:rPr lang="en-US" sz="3732" dirty="0">
                <a:solidFill>
                  <a:prstClr val="white">
                    <a:lumMod val="95000"/>
                  </a:prstClr>
                </a:solidFill>
                <a:latin typeface="Corbel"/>
              </a:rPr>
              <a:t>We need to understand that TDD is a better way of writing good quality code and enabling us to follow good practices”</a:t>
            </a:r>
          </a:p>
          <a:p>
            <a:pPr algn="r"/>
            <a:r>
              <a:rPr lang="en-US" sz="1866" dirty="0">
                <a:solidFill>
                  <a:prstClr val="white">
                    <a:lumMod val="95000"/>
                  </a:prstClr>
                </a:solidFill>
                <a:latin typeface="Corbel"/>
              </a:rPr>
              <a:t>Some Bearded Fellow throughout 2017</a:t>
            </a:r>
          </a:p>
        </p:txBody>
      </p:sp>
      <p:sp>
        <p:nvSpPr>
          <p:cNvPr id="5" name="Title 1">
            <a:extLst>
              <a:ext uri="{FF2B5EF4-FFF2-40B4-BE49-F238E27FC236}">
                <a16:creationId xmlns:a16="http://schemas.microsoft.com/office/drawing/2014/main" id="{AD4171E6-BCE7-4C01-8B2E-01637F9E8D21}"/>
              </a:ext>
            </a:extLst>
          </p:cNvPr>
          <p:cNvSpPr txBox="1">
            <a:spLocks/>
          </p:cNvSpPr>
          <p:nvPr/>
        </p:nvSpPr>
        <p:spPr>
          <a:xfrm>
            <a:off x="494576" y="360650"/>
            <a:ext cx="10969943" cy="817062"/>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endParaRPr lang="en-GB" sz="4799" dirty="0">
              <a:solidFill>
                <a:srgbClr val="B2B2B2"/>
              </a:solidFill>
            </a:endParaRPr>
          </a:p>
        </p:txBody>
      </p:sp>
      <p:sp>
        <p:nvSpPr>
          <p:cNvPr id="2" name="Title 1">
            <a:extLst>
              <a:ext uri="{FF2B5EF4-FFF2-40B4-BE49-F238E27FC236}">
                <a16:creationId xmlns:a16="http://schemas.microsoft.com/office/drawing/2014/main" id="{636E1847-F722-4242-A5B7-2FB42D56330D}"/>
              </a:ext>
            </a:extLst>
          </p:cNvPr>
          <p:cNvSpPr>
            <a:spLocks noGrp="1"/>
          </p:cNvSpPr>
          <p:nvPr>
            <p:ph type="title"/>
          </p:nvPr>
        </p:nvSpPr>
        <p:spPr>
          <a:xfrm>
            <a:off x="3762437" y="647606"/>
            <a:ext cx="5076054" cy="634082"/>
          </a:xfrm>
        </p:spPr>
        <p:txBody>
          <a:bodyPr/>
          <a:lstStyle/>
          <a:p>
            <a:r>
              <a:rPr lang="en-GB" dirty="0"/>
              <a:t>Pester for Developers</a:t>
            </a:r>
          </a:p>
        </p:txBody>
      </p:sp>
    </p:spTree>
    <p:extLst>
      <p:ext uri="{BB962C8B-B14F-4D97-AF65-F5344CB8AC3E}">
        <p14:creationId xmlns:p14="http://schemas.microsoft.com/office/powerpoint/2010/main" val="2597985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442302" y="1971240"/>
            <a:ext cx="5307396" cy="4526111"/>
          </a:xfrm>
          <a:prstGeom prst="rect">
            <a:avLst/>
          </a:prstGeom>
          <a:noFill/>
          <a:ln>
            <a:noFill/>
          </a:ln>
        </p:spPr>
        <p:txBody>
          <a:bodyPr wrap="square" rtlCol="0">
            <a:spAutoFit/>
          </a:bodyPr>
          <a:lstStyle/>
          <a:p>
            <a:pPr>
              <a:lnSpc>
                <a:spcPct val="200000"/>
              </a:lnSpc>
            </a:pPr>
            <a:r>
              <a:rPr lang="en-US" sz="3732" dirty="0">
                <a:solidFill>
                  <a:prstClr val="white">
                    <a:lumMod val="95000"/>
                  </a:prstClr>
                </a:solidFill>
                <a:latin typeface="Corbel"/>
              </a:rPr>
              <a:t>DISA STIG</a:t>
            </a:r>
          </a:p>
          <a:p>
            <a:pPr>
              <a:lnSpc>
                <a:spcPct val="200000"/>
              </a:lnSpc>
            </a:pPr>
            <a:r>
              <a:rPr lang="en-US" sz="3732" dirty="0">
                <a:solidFill>
                  <a:prstClr val="white">
                    <a:lumMod val="95000"/>
                  </a:prstClr>
                </a:solidFill>
                <a:latin typeface="Corbel"/>
              </a:rPr>
              <a:t>GDPR</a:t>
            </a:r>
          </a:p>
          <a:p>
            <a:pPr>
              <a:lnSpc>
                <a:spcPct val="200000"/>
              </a:lnSpc>
            </a:pPr>
            <a:r>
              <a:rPr lang="en-US" sz="3732" dirty="0">
                <a:solidFill>
                  <a:prstClr val="white">
                    <a:lumMod val="95000"/>
                  </a:prstClr>
                </a:solidFill>
                <a:latin typeface="Corbel"/>
              </a:rPr>
              <a:t>CIS</a:t>
            </a:r>
          </a:p>
          <a:p>
            <a:pPr marL="380905" indent="-380905">
              <a:lnSpc>
                <a:spcPct val="200000"/>
              </a:lnSpc>
              <a:buFont typeface="Arial" panose="020B0604020202020204" pitchFamily="34" charset="0"/>
              <a:buChar char="•"/>
            </a:pPr>
            <a:endParaRPr lang="en-US" sz="3732" dirty="0">
              <a:solidFill>
                <a:srgbClr val="B2B2B2"/>
              </a:solidFill>
              <a:latin typeface="Corbel"/>
            </a:endParaRPr>
          </a:p>
        </p:txBody>
      </p:sp>
      <p:sp>
        <p:nvSpPr>
          <p:cNvPr id="5" name="Title 1">
            <a:extLst>
              <a:ext uri="{FF2B5EF4-FFF2-40B4-BE49-F238E27FC236}">
                <a16:creationId xmlns:a16="http://schemas.microsoft.com/office/drawing/2014/main" id="{AD4171E6-BCE7-4C01-8B2E-01637F9E8D21}"/>
              </a:ext>
            </a:extLst>
          </p:cNvPr>
          <p:cNvSpPr txBox="1">
            <a:spLocks/>
          </p:cNvSpPr>
          <p:nvPr/>
        </p:nvSpPr>
        <p:spPr>
          <a:xfrm>
            <a:off x="494576" y="360650"/>
            <a:ext cx="10969943" cy="817062"/>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endParaRPr lang="en-GB" sz="4799" dirty="0">
              <a:solidFill>
                <a:srgbClr val="B2B2B2"/>
              </a:solidFill>
            </a:endParaRPr>
          </a:p>
        </p:txBody>
      </p:sp>
      <p:pic>
        <p:nvPicPr>
          <p:cNvPr id="14338" name="Picture 2" descr="United States on Twitter Twemoji 2.4">
            <a:extLst>
              <a:ext uri="{FF2B5EF4-FFF2-40B4-BE49-F238E27FC236}">
                <a16:creationId xmlns:a16="http://schemas.microsoft.com/office/drawing/2014/main" id="{E004EA79-ADA5-41BD-BB83-E778820F6B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104" y="2276872"/>
            <a:ext cx="761802" cy="761802"/>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European Union on Twitter Twemoji 2.4">
            <a:extLst>
              <a:ext uri="{FF2B5EF4-FFF2-40B4-BE49-F238E27FC236}">
                <a16:creationId xmlns:a16="http://schemas.microsoft.com/office/drawing/2014/main" id="{89BDABC2-7E4A-4796-9FAA-EC08C13D2A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1848" y="3429000"/>
            <a:ext cx="842314" cy="842314"/>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Globe Showing Europe-Africa on emojidex 1.0.34">
            <a:extLst>
              <a:ext uri="{FF2B5EF4-FFF2-40B4-BE49-F238E27FC236}">
                <a16:creationId xmlns:a16="http://schemas.microsoft.com/office/drawing/2014/main" id="{3169FCB3-B1C4-4639-B9C2-8698C4BE3E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2105" y="4725145"/>
            <a:ext cx="850785" cy="8507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F5FB718-936C-466E-B067-EB0BDD87E882}"/>
              </a:ext>
            </a:extLst>
          </p:cNvPr>
          <p:cNvSpPr>
            <a:spLocks noGrp="1"/>
          </p:cNvSpPr>
          <p:nvPr>
            <p:ph type="title"/>
          </p:nvPr>
        </p:nvSpPr>
        <p:spPr>
          <a:xfrm>
            <a:off x="2584053" y="558904"/>
            <a:ext cx="7164286" cy="618808"/>
          </a:xfrm>
        </p:spPr>
        <p:txBody>
          <a:bodyPr/>
          <a:lstStyle/>
          <a:p>
            <a:r>
              <a:rPr lang="en-GB" dirty="0"/>
              <a:t>Pester for Audits &amp; Regulations</a:t>
            </a:r>
          </a:p>
        </p:txBody>
      </p:sp>
    </p:spTree>
    <p:extLst>
      <p:ext uri="{BB962C8B-B14F-4D97-AF65-F5344CB8AC3E}">
        <p14:creationId xmlns:p14="http://schemas.microsoft.com/office/powerpoint/2010/main" val="356943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5DCFED8-7764-4D2B-8745-63F34B8887DE}"/>
              </a:ext>
            </a:extLst>
          </p:cNvPr>
          <p:cNvSpPr>
            <a:spLocks noGrp="1"/>
          </p:cNvSpPr>
          <p:nvPr>
            <p:ph type="ctrTitle"/>
          </p:nvPr>
        </p:nvSpPr>
        <p:spPr>
          <a:xfrm>
            <a:off x="1588" y="1194599"/>
            <a:ext cx="8284269" cy="2400496"/>
          </a:xfrm>
        </p:spPr>
        <p:txBody>
          <a:bodyPr/>
          <a:lstStyle/>
          <a:p>
            <a:pPr>
              <a:lnSpc>
                <a:spcPct val="100000"/>
              </a:lnSpc>
            </a:pPr>
            <a:r>
              <a:rPr lang="en-US" sz="6665" dirty="0"/>
              <a:t>Introducing </a:t>
            </a:r>
            <a:r>
              <a:rPr lang="en-US" sz="6665" dirty="0" err="1"/>
              <a:t>dbachecks</a:t>
            </a:r>
            <a:endParaRPr lang="en-US" sz="6665" dirty="0"/>
          </a:p>
        </p:txBody>
      </p:sp>
      <p:sp>
        <p:nvSpPr>
          <p:cNvPr id="6" name="Subtitle 4">
            <a:extLst>
              <a:ext uri="{FF2B5EF4-FFF2-40B4-BE49-F238E27FC236}">
                <a16:creationId xmlns:a16="http://schemas.microsoft.com/office/drawing/2014/main" id="{C24D4CFB-74B5-4E1E-8359-7B66CDDB0591}"/>
              </a:ext>
            </a:extLst>
          </p:cNvPr>
          <p:cNvSpPr>
            <a:spLocks noGrp="1"/>
          </p:cNvSpPr>
          <p:nvPr>
            <p:ph type="subTitle" idx="1"/>
          </p:nvPr>
        </p:nvSpPr>
        <p:spPr>
          <a:xfrm>
            <a:off x="1612847" y="3541930"/>
            <a:ext cx="6482122" cy="604820"/>
          </a:xfrm>
        </p:spPr>
        <p:txBody>
          <a:bodyPr/>
          <a:lstStyle/>
          <a:p>
            <a:r>
              <a:rPr lang="en-US" dirty="0">
                <a:solidFill>
                  <a:schemeClr val="tx1">
                    <a:lumMod val="75000"/>
                    <a:lumOff val="25000"/>
                  </a:schemeClr>
                </a:solidFill>
              </a:rPr>
              <a:t>the new community module</a:t>
            </a:r>
          </a:p>
        </p:txBody>
      </p:sp>
      <p:pic>
        <p:nvPicPr>
          <p:cNvPr id="3" name="Picture 2">
            <a:extLst>
              <a:ext uri="{FF2B5EF4-FFF2-40B4-BE49-F238E27FC236}">
                <a16:creationId xmlns:a16="http://schemas.microsoft.com/office/drawing/2014/main" id="{708A58F8-72B6-4593-8A9D-3F97044B9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7666" y="1736883"/>
            <a:ext cx="3301601" cy="3301601"/>
          </a:xfrm>
          <a:prstGeom prst="rect">
            <a:avLst/>
          </a:prstGeom>
        </p:spPr>
      </p:pic>
    </p:spTree>
    <p:extLst>
      <p:ext uri="{BB962C8B-B14F-4D97-AF65-F5344CB8AC3E}">
        <p14:creationId xmlns:p14="http://schemas.microsoft.com/office/powerpoint/2010/main" val="476105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5FBB54-0993-4A00-A18B-1B6193A3B75E}"/>
              </a:ext>
            </a:extLst>
          </p:cNvPr>
          <p:cNvPicPr>
            <a:picLocks noChangeAspect="1"/>
          </p:cNvPicPr>
          <p:nvPr/>
        </p:nvPicPr>
        <p:blipFill>
          <a:blip r:embed="rId3"/>
          <a:stretch>
            <a:fillRect/>
          </a:stretch>
        </p:blipFill>
        <p:spPr>
          <a:xfrm>
            <a:off x="8918624" y="1179689"/>
            <a:ext cx="3160105" cy="4498622"/>
          </a:xfrm>
          <a:prstGeom prst="rect">
            <a:avLst/>
          </a:prstGeom>
        </p:spPr>
      </p:pic>
      <p:sp>
        <p:nvSpPr>
          <p:cNvPr id="9" name="Title 6">
            <a:extLst>
              <a:ext uri="{FF2B5EF4-FFF2-40B4-BE49-F238E27FC236}">
                <a16:creationId xmlns:a16="http://schemas.microsoft.com/office/drawing/2014/main" id="{90B71AEE-EC8B-4347-833B-9FC34C351A5A}"/>
              </a:ext>
            </a:extLst>
          </p:cNvPr>
          <p:cNvSpPr txBox="1">
            <a:spLocks/>
          </p:cNvSpPr>
          <p:nvPr/>
        </p:nvSpPr>
        <p:spPr>
          <a:xfrm>
            <a:off x="1589" y="2028952"/>
            <a:ext cx="7864715" cy="1871031"/>
          </a:xfrm>
          <a:prstGeom prst="rect">
            <a:avLst/>
          </a:prstGeom>
        </p:spPr>
        <p:txBody>
          <a:bodyPr vert="horz" lIns="121888" tIns="60944" rIns="121888" bIns="60944" rtlCol="0" anchor="b" anchorCtr="0">
            <a:noAutofit/>
          </a:bodyPr>
          <a:lstStyle>
            <a:lvl1pPr marL="0" marR="0" indent="0" algn="r"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US" sz="6132" dirty="0">
                <a:solidFill>
                  <a:srgbClr val="B2B2B2"/>
                </a:solidFill>
              </a:rPr>
              <a:t>PowerShell Orientation</a:t>
            </a:r>
          </a:p>
        </p:txBody>
      </p:sp>
    </p:spTree>
    <p:extLst>
      <p:ext uri="{BB962C8B-B14F-4D97-AF65-F5344CB8AC3E}">
        <p14:creationId xmlns:p14="http://schemas.microsoft.com/office/powerpoint/2010/main" val="18222156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79377" y="1400432"/>
            <a:ext cx="10521515" cy="4824536"/>
          </a:xfrm>
        </p:spPr>
        <p:txBody>
          <a:bodyPr/>
          <a:lstStyle/>
          <a:p>
            <a:pPr>
              <a:lnSpc>
                <a:spcPct val="120000"/>
              </a:lnSpc>
            </a:pPr>
            <a:r>
              <a:rPr lang="en-US" sz="3200" dirty="0">
                <a:solidFill>
                  <a:schemeClr val="tx1"/>
                </a:solidFill>
                <a:latin typeface="Calibri" panose="020F0502020204030204" pitchFamily="34" charset="0"/>
                <a:cs typeface="Calibri" panose="020F0502020204030204" pitchFamily="34" charset="0"/>
              </a:rPr>
              <a:t>We wanted to be able to check a SQL environment like Production, UAT,  DEV – </a:t>
            </a:r>
            <a:r>
              <a:rPr lang="en-US" sz="3200" dirty="0">
                <a:solidFill>
                  <a:srgbClr val="FF0000"/>
                </a:solidFill>
                <a:latin typeface="Calibri" panose="020F0502020204030204" pitchFamily="34" charset="0"/>
                <a:cs typeface="Calibri" panose="020F0502020204030204" pitchFamily="34" charset="0"/>
              </a:rPr>
              <a:t>horizontal</a:t>
            </a:r>
          </a:p>
          <a:p>
            <a:pPr>
              <a:lnSpc>
                <a:spcPct val="120000"/>
              </a:lnSpc>
            </a:pPr>
            <a:r>
              <a:rPr lang="en-US" sz="3200" dirty="0">
                <a:solidFill>
                  <a:schemeClr val="tx1"/>
                </a:solidFill>
                <a:latin typeface="Calibri" panose="020F0502020204030204" pitchFamily="34" charset="0"/>
                <a:cs typeface="Calibri" panose="020F0502020204030204" pitchFamily="34" charset="0"/>
              </a:rPr>
              <a:t>We wanted to be able to check all </a:t>
            </a:r>
            <a:br>
              <a:rPr lang="en-US" sz="3200" dirty="0">
                <a:solidFill>
                  <a:schemeClr val="tx1"/>
                </a:solidFill>
                <a:latin typeface="Calibri" panose="020F0502020204030204" pitchFamily="34" charset="0"/>
                <a:cs typeface="Calibri" panose="020F0502020204030204" pitchFamily="34" charset="0"/>
              </a:rPr>
            </a:br>
            <a:r>
              <a:rPr lang="en-US" sz="3200" dirty="0">
                <a:solidFill>
                  <a:schemeClr val="tx1"/>
                </a:solidFill>
                <a:latin typeface="Calibri" panose="020F0502020204030204" pitchFamily="34" charset="0"/>
                <a:cs typeface="Calibri" panose="020F0502020204030204" pitchFamily="34" charset="0"/>
              </a:rPr>
              <a:t>the SQL Environments for a whole </a:t>
            </a:r>
            <a:br>
              <a:rPr lang="en-US" sz="3200" dirty="0">
                <a:solidFill>
                  <a:schemeClr val="tx1"/>
                </a:solidFill>
                <a:latin typeface="Calibri" panose="020F0502020204030204" pitchFamily="34" charset="0"/>
                <a:cs typeface="Calibri" panose="020F0502020204030204" pitchFamily="34" charset="0"/>
              </a:rPr>
            </a:br>
            <a:r>
              <a:rPr lang="en-US" sz="3200" dirty="0">
                <a:solidFill>
                  <a:schemeClr val="tx1"/>
                </a:solidFill>
                <a:latin typeface="Calibri" panose="020F0502020204030204" pitchFamily="34" charset="0"/>
                <a:cs typeface="Calibri" panose="020F0502020204030204" pitchFamily="34" charset="0"/>
              </a:rPr>
              <a:t>application – </a:t>
            </a:r>
            <a:r>
              <a:rPr lang="en-US" sz="3200" dirty="0">
                <a:solidFill>
                  <a:srgbClr val="00B050"/>
                </a:solidFill>
                <a:latin typeface="Calibri" panose="020F0502020204030204" pitchFamily="34" charset="0"/>
                <a:cs typeface="Calibri" panose="020F0502020204030204" pitchFamily="34" charset="0"/>
              </a:rPr>
              <a:t>vertical</a:t>
            </a:r>
          </a:p>
          <a:p>
            <a:pPr>
              <a:lnSpc>
                <a:spcPct val="120000"/>
              </a:lnSpc>
            </a:pPr>
            <a:r>
              <a:rPr lang="en-US" sz="3200" dirty="0">
                <a:solidFill>
                  <a:schemeClr val="tx1"/>
                </a:solidFill>
                <a:latin typeface="Calibri" panose="020F0502020204030204" pitchFamily="34" charset="0"/>
                <a:cs typeface="Calibri" panose="020F0502020204030204" pitchFamily="34" charset="0"/>
              </a:rPr>
              <a:t>We wanted to be able to check the SQL estate for a solution or system – </a:t>
            </a:r>
            <a:r>
              <a:rPr lang="en-US" sz="3200" dirty="0">
                <a:solidFill>
                  <a:srgbClr val="7030A0"/>
                </a:solidFill>
                <a:latin typeface="Calibri" panose="020F0502020204030204" pitchFamily="34" charset="0"/>
                <a:cs typeface="Calibri" panose="020F0502020204030204" pitchFamily="34" charset="0"/>
              </a:rPr>
              <a:t>block</a:t>
            </a:r>
          </a:p>
          <a:p>
            <a:pPr>
              <a:lnSpc>
                <a:spcPct val="120000"/>
              </a:lnSpc>
            </a:pPr>
            <a:endParaRPr lang="en-US" sz="1200" dirty="0"/>
          </a:p>
          <a:p>
            <a:pPr>
              <a:lnSpc>
                <a:spcPct val="120000"/>
              </a:lnSpc>
            </a:pPr>
            <a:endParaRPr lang="en-US" sz="1200" dirty="0"/>
          </a:p>
          <a:p>
            <a:pPr>
              <a:lnSpc>
                <a:spcPct val="120000"/>
              </a:lnSpc>
            </a:pPr>
            <a:endParaRPr lang="en-US" sz="1200" dirty="0"/>
          </a:p>
          <a:p>
            <a:pPr lvl="2">
              <a:lnSpc>
                <a:spcPct val="120000"/>
              </a:lnSpc>
            </a:pPr>
            <a:endParaRPr lang="en-US" sz="1200" dirty="0"/>
          </a:p>
        </p:txBody>
      </p:sp>
      <p:sp>
        <p:nvSpPr>
          <p:cNvPr id="2" name="Title 1"/>
          <p:cNvSpPr>
            <a:spLocks noGrp="1"/>
          </p:cNvSpPr>
          <p:nvPr>
            <p:ph type="title"/>
          </p:nvPr>
        </p:nvSpPr>
        <p:spPr>
          <a:xfrm>
            <a:off x="1923217" y="278177"/>
            <a:ext cx="8345566" cy="765771"/>
          </a:xfrm>
        </p:spPr>
        <p:txBody>
          <a:bodyPr>
            <a:noAutofit/>
          </a:bodyPr>
          <a:lstStyle/>
          <a:p>
            <a:r>
              <a:rPr lang="en-US" sz="4501" b="1" dirty="0">
                <a:solidFill>
                  <a:srgbClr val="00B0F0"/>
                </a:solidFill>
                <a:latin typeface="Segoe UI Light" panose="020B0502040204020203" pitchFamily="34" charset="0"/>
                <a:cs typeface="Segoe UI Light" panose="020B0502040204020203" pitchFamily="34" charset="0"/>
              </a:rPr>
              <a:t>Main Challenge - Configuration</a:t>
            </a:r>
          </a:p>
        </p:txBody>
      </p:sp>
      <p:pic>
        <p:nvPicPr>
          <p:cNvPr id="3" name="Picture 2">
            <a:extLst>
              <a:ext uri="{FF2B5EF4-FFF2-40B4-BE49-F238E27FC236}">
                <a16:creationId xmlns:a16="http://schemas.microsoft.com/office/drawing/2014/main" id="{8DDEB027-A3D8-4824-98D1-94034E381D1A}"/>
              </a:ext>
            </a:extLst>
          </p:cNvPr>
          <p:cNvPicPr>
            <a:picLocks noChangeAspect="1"/>
          </p:cNvPicPr>
          <p:nvPr/>
        </p:nvPicPr>
        <p:blipFill>
          <a:blip r:embed="rId4"/>
          <a:stretch>
            <a:fillRect/>
          </a:stretch>
        </p:blipFill>
        <p:spPr>
          <a:xfrm>
            <a:off x="6999034" y="2181786"/>
            <a:ext cx="3211769" cy="2407874"/>
          </a:xfrm>
          <a:prstGeom prst="rect">
            <a:avLst/>
          </a:prstGeom>
        </p:spPr>
      </p:pic>
      <p:sp>
        <p:nvSpPr>
          <p:cNvPr id="4" name="Rectangle 3">
            <a:extLst>
              <a:ext uri="{FF2B5EF4-FFF2-40B4-BE49-F238E27FC236}">
                <a16:creationId xmlns:a16="http://schemas.microsoft.com/office/drawing/2014/main" id="{45CD38A1-BA2A-4E6F-9FAD-95B774BE1F4D}"/>
              </a:ext>
            </a:extLst>
          </p:cNvPr>
          <p:cNvSpPr/>
          <p:nvPr/>
        </p:nvSpPr>
        <p:spPr>
          <a:xfrm>
            <a:off x="6906303" y="2145568"/>
            <a:ext cx="3381281" cy="773430"/>
          </a:xfrm>
          <a:prstGeom prst="rect">
            <a:avLst/>
          </a:prstGeom>
          <a:noFill/>
          <a:ln w="730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Corbel"/>
            </a:endParaRPr>
          </a:p>
        </p:txBody>
      </p:sp>
      <p:sp>
        <p:nvSpPr>
          <p:cNvPr id="5" name="Rectangle 4">
            <a:extLst>
              <a:ext uri="{FF2B5EF4-FFF2-40B4-BE49-F238E27FC236}">
                <a16:creationId xmlns:a16="http://schemas.microsoft.com/office/drawing/2014/main" id="{18F0E889-AD7A-4265-892F-329E07041F71}"/>
              </a:ext>
            </a:extLst>
          </p:cNvPr>
          <p:cNvSpPr/>
          <p:nvPr/>
        </p:nvSpPr>
        <p:spPr>
          <a:xfrm>
            <a:off x="9642629" y="2181786"/>
            <a:ext cx="568172" cy="2407874"/>
          </a:xfrm>
          <a:prstGeom prst="rect">
            <a:avLst/>
          </a:prstGeom>
          <a:noFill/>
          <a:ln w="730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Corbel"/>
            </a:endParaRPr>
          </a:p>
        </p:txBody>
      </p:sp>
      <p:sp>
        <p:nvSpPr>
          <p:cNvPr id="6" name="Rectangle 5">
            <a:extLst>
              <a:ext uri="{FF2B5EF4-FFF2-40B4-BE49-F238E27FC236}">
                <a16:creationId xmlns:a16="http://schemas.microsoft.com/office/drawing/2014/main" id="{F3383A4A-FC88-4266-87DF-4A7A720BEC7D}"/>
              </a:ext>
            </a:extLst>
          </p:cNvPr>
          <p:cNvSpPr/>
          <p:nvPr/>
        </p:nvSpPr>
        <p:spPr>
          <a:xfrm>
            <a:off x="7621538" y="2185318"/>
            <a:ext cx="1298505" cy="1627383"/>
          </a:xfrm>
          <a:prstGeom prst="rect">
            <a:avLst/>
          </a:prstGeom>
          <a:noFill/>
          <a:ln w="730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Corbel"/>
            </a:endParaRPr>
          </a:p>
        </p:txBody>
      </p:sp>
    </p:spTree>
    <p:custDataLst>
      <p:tags r:id="rId1"/>
    </p:custDataLst>
    <p:extLst>
      <p:ext uri="{BB962C8B-B14F-4D97-AF65-F5344CB8AC3E}">
        <p14:creationId xmlns:p14="http://schemas.microsoft.com/office/powerpoint/2010/main" val="10090549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79376" y="1844825"/>
            <a:ext cx="8242300" cy="3678189"/>
          </a:xfrm>
        </p:spPr>
        <p:txBody>
          <a:bodyPr/>
          <a:lstStyle/>
          <a:p>
            <a:pPr marL="0" indent="0">
              <a:lnSpc>
                <a:spcPct val="120000"/>
              </a:lnSpc>
              <a:buNone/>
            </a:pPr>
            <a:endParaRPr lang="en-US" sz="1200" dirty="0"/>
          </a:p>
          <a:p>
            <a:pPr marL="0" indent="0">
              <a:lnSpc>
                <a:spcPct val="120000"/>
              </a:lnSpc>
              <a:buNone/>
            </a:pPr>
            <a:r>
              <a:rPr lang="en-US" dirty="0">
                <a:solidFill>
                  <a:schemeClr val="tx1"/>
                </a:solidFill>
                <a:latin typeface="Calibri" panose="020F0502020204030204" pitchFamily="34" charset="0"/>
                <a:cs typeface="Calibri" panose="020F0502020204030204" pitchFamily="34" charset="0"/>
              </a:rPr>
              <a:t>DBAs may need output instantly</a:t>
            </a:r>
          </a:p>
          <a:p>
            <a:pPr>
              <a:lnSpc>
                <a:spcPct val="120000"/>
              </a:lnSpc>
            </a:pPr>
            <a:endParaRPr lang="en-US" dirty="0"/>
          </a:p>
          <a:p>
            <a:pPr>
              <a:lnSpc>
                <a:spcPct val="120000"/>
              </a:lnSpc>
            </a:pPr>
            <a:endParaRPr lang="en-US" sz="1200" dirty="0"/>
          </a:p>
          <a:p>
            <a:pPr>
              <a:lnSpc>
                <a:spcPct val="120000"/>
              </a:lnSpc>
            </a:pPr>
            <a:endParaRPr lang="en-US" sz="1200" dirty="0"/>
          </a:p>
        </p:txBody>
      </p:sp>
      <p:sp>
        <p:nvSpPr>
          <p:cNvPr id="2" name="Title 1"/>
          <p:cNvSpPr>
            <a:spLocks noGrp="1"/>
          </p:cNvSpPr>
          <p:nvPr>
            <p:ph type="title"/>
          </p:nvPr>
        </p:nvSpPr>
        <p:spPr>
          <a:xfrm>
            <a:off x="2666109" y="-105717"/>
            <a:ext cx="6859785" cy="1020762"/>
          </a:xfrm>
        </p:spPr>
        <p:txBody>
          <a:bodyPr>
            <a:normAutofit/>
          </a:bodyPr>
          <a:lstStyle/>
          <a:p>
            <a:r>
              <a:rPr lang="en-US" sz="4501" b="1" dirty="0">
                <a:solidFill>
                  <a:srgbClr val="00B050"/>
                </a:solidFill>
                <a:latin typeface="Segoe UI Light" panose="020B0502040204020203" pitchFamily="34" charset="0"/>
                <a:cs typeface="Segoe UI Light" panose="020B0502040204020203" pitchFamily="34" charset="0"/>
              </a:rPr>
              <a:t>Challenge - Output</a:t>
            </a:r>
          </a:p>
        </p:txBody>
      </p:sp>
      <p:pic>
        <p:nvPicPr>
          <p:cNvPr id="4" name="Picture 3">
            <a:extLst>
              <a:ext uri="{FF2B5EF4-FFF2-40B4-BE49-F238E27FC236}">
                <a16:creationId xmlns:a16="http://schemas.microsoft.com/office/drawing/2014/main" id="{6593C88B-2651-487C-A11E-413D692C24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23994" y="1252060"/>
            <a:ext cx="4491321" cy="5201276"/>
          </a:xfrm>
          <a:prstGeom prst="rect">
            <a:avLst/>
          </a:prstGeom>
        </p:spPr>
      </p:pic>
    </p:spTree>
    <p:custDataLst>
      <p:tags r:id="rId1"/>
    </p:custDataLst>
    <p:extLst>
      <p:ext uri="{BB962C8B-B14F-4D97-AF65-F5344CB8AC3E}">
        <p14:creationId xmlns:p14="http://schemas.microsoft.com/office/powerpoint/2010/main" val="15195443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07368" y="764706"/>
            <a:ext cx="11593288" cy="3678189"/>
          </a:xfrm>
        </p:spPr>
        <p:txBody>
          <a:bodyPr/>
          <a:lstStyle/>
          <a:p>
            <a:pPr marL="0" indent="0">
              <a:lnSpc>
                <a:spcPct val="120000"/>
              </a:lnSpc>
              <a:buNone/>
            </a:pPr>
            <a:endParaRPr lang="en-US" dirty="0"/>
          </a:p>
          <a:p>
            <a:pPr>
              <a:lnSpc>
                <a:spcPct val="120000"/>
              </a:lnSpc>
            </a:pPr>
            <a:r>
              <a:rPr lang="en-US" sz="2400" b="1" dirty="0">
                <a:solidFill>
                  <a:schemeClr val="tx1"/>
                </a:solidFill>
                <a:latin typeface="Calibri" panose="020F0502020204030204" pitchFamily="34" charset="0"/>
                <a:cs typeface="Calibri" panose="020F0502020204030204" pitchFamily="34" charset="0"/>
              </a:rPr>
              <a:t>DBAs may want to automate and integrate with other solutions (DevOps, Daily Checks, Incident Response, Maintenance Windows) </a:t>
            </a:r>
            <a:br>
              <a:rPr lang="en-US" dirty="0"/>
            </a:br>
            <a:endParaRPr lang="en-US" dirty="0"/>
          </a:p>
          <a:p>
            <a:pPr>
              <a:lnSpc>
                <a:spcPct val="120000"/>
              </a:lnSpc>
            </a:pPr>
            <a:endParaRPr lang="en-US" sz="1200" dirty="0"/>
          </a:p>
          <a:p>
            <a:pPr>
              <a:lnSpc>
                <a:spcPct val="120000"/>
              </a:lnSpc>
            </a:pPr>
            <a:endParaRPr lang="en-US" sz="1200" dirty="0"/>
          </a:p>
        </p:txBody>
      </p:sp>
      <p:pic>
        <p:nvPicPr>
          <p:cNvPr id="8" name="Picture 7">
            <a:extLst>
              <a:ext uri="{FF2B5EF4-FFF2-40B4-BE49-F238E27FC236}">
                <a16:creationId xmlns:a16="http://schemas.microsoft.com/office/drawing/2014/main" id="{AA2AA631-0DE0-4E4D-9C60-F3BCD5681E7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66109" y="2492897"/>
            <a:ext cx="6526677" cy="3782155"/>
          </a:xfrm>
          <a:prstGeom prst="rect">
            <a:avLst/>
          </a:prstGeom>
        </p:spPr>
      </p:pic>
      <p:sp>
        <p:nvSpPr>
          <p:cNvPr id="9" name="Title 1">
            <a:extLst>
              <a:ext uri="{FF2B5EF4-FFF2-40B4-BE49-F238E27FC236}">
                <a16:creationId xmlns:a16="http://schemas.microsoft.com/office/drawing/2014/main" id="{21358D24-7A5A-4B90-9D01-A70BFE98455A}"/>
              </a:ext>
            </a:extLst>
          </p:cNvPr>
          <p:cNvSpPr>
            <a:spLocks noGrp="1"/>
          </p:cNvSpPr>
          <p:nvPr>
            <p:ph type="title"/>
          </p:nvPr>
        </p:nvSpPr>
        <p:spPr>
          <a:xfrm>
            <a:off x="2666109" y="260650"/>
            <a:ext cx="6859785" cy="765771"/>
          </a:xfrm>
        </p:spPr>
        <p:txBody>
          <a:bodyPr>
            <a:normAutofit/>
          </a:bodyPr>
          <a:lstStyle/>
          <a:p>
            <a:r>
              <a:rPr lang="en-US" sz="4501" b="1" i="1" dirty="0">
                <a:solidFill>
                  <a:srgbClr val="00B050"/>
                </a:solidFill>
                <a:latin typeface="Segoe UI Light" panose="020B0502040204020203" pitchFamily="34" charset="0"/>
                <a:cs typeface="Segoe UI Light" panose="020B0502040204020203" pitchFamily="34" charset="0"/>
              </a:rPr>
              <a:t>Challenge - Output</a:t>
            </a:r>
          </a:p>
        </p:txBody>
      </p:sp>
    </p:spTree>
    <p:custDataLst>
      <p:tags r:id="rId1"/>
    </p:custDataLst>
    <p:extLst>
      <p:ext uri="{BB962C8B-B14F-4D97-AF65-F5344CB8AC3E}">
        <p14:creationId xmlns:p14="http://schemas.microsoft.com/office/powerpoint/2010/main" val="6827518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1974850" y="981590"/>
            <a:ext cx="8242300" cy="3678189"/>
          </a:xfrm>
        </p:spPr>
        <p:txBody>
          <a:bodyPr/>
          <a:lstStyle/>
          <a:p>
            <a:pPr marL="0" indent="0">
              <a:lnSpc>
                <a:spcPct val="120000"/>
              </a:lnSpc>
              <a:buNone/>
            </a:pPr>
            <a:endParaRPr lang="en-US" sz="1200" dirty="0"/>
          </a:p>
          <a:p>
            <a:pPr>
              <a:lnSpc>
                <a:spcPct val="120000"/>
              </a:lnSpc>
            </a:pPr>
            <a:r>
              <a:rPr lang="en-US" sz="2400" b="1" dirty="0">
                <a:solidFill>
                  <a:schemeClr val="tx1"/>
                </a:solidFill>
                <a:latin typeface="Calibri" panose="020F0502020204030204" pitchFamily="34" charset="0"/>
                <a:cs typeface="Calibri" panose="020F0502020204030204" pitchFamily="34" charset="0"/>
              </a:rPr>
              <a:t>Management want output they understand</a:t>
            </a:r>
            <a:endParaRPr lang="en-US" sz="2400" dirty="0">
              <a:latin typeface="Calibri" panose="020F0502020204030204" pitchFamily="34" charset="0"/>
              <a:cs typeface="Calibri" panose="020F0502020204030204" pitchFamily="34" charset="0"/>
            </a:endParaRPr>
          </a:p>
        </p:txBody>
      </p:sp>
      <p:pic>
        <p:nvPicPr>
          <p:cNvPr id="9" name="Picture 8" descr="A screenshot of a cell phone&#10;&#10;Description generated with very high confidence">
            <a:extLst>
              <a:ext uri="{FF2B5EF4-FFF2-40B4-BE49-F238E27FC236}">
                <a16:creationId xmlns:a16="http://schemas.microsoft.com/office/drawing/2014/main" id="{6B9E9094-EB47-4092-A9BA-19081136B7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9256" y="1916833"/>
            <a:ext cx="9533488" cy="3899293"/>
          </a:xfrm>
          <a:prstGeom prst="rect">
            <a:avLst/>
          </a:prstGeom>
        </p:spPr>
      </p:pic>
      <p:sp>
        <p:nvSpPr>
          <p:cNvPr id="8" name="Title 1">
            <a:extLst>
              <a:ext uri="{FF2B5EF4-FFF2-40B4-BE49-F238E27FC236}">
                <a16:creationId xmlns:a16="http://schemas.microsoft.com/office/drawing/2014/main" id="{6C223FD1-1F2D-4F6E-8E10-9597F9712766}"/>
              </a:ext>
            </a:extLst>
          </p:cNvPr>
          <p:cNvSpPr>
            <a:spLocks noGrp="1"/>
          </p:cNvSpPr>
          <p:nvPr>
            <p:ph type="title"/>
          </p:nvPr>
        </p:nvSpPr>
        <p:spPr>
          <a:xfrm>
            <a:off x="2686711" y="215819"/>
            <a:ext cx="6859785" cy="765771"/>
          </a:xfrm>
        </p:spPr>
        <p:txBody>
          <a:bodyPr>
            <a:normAutofit/>
          </a:bodyPr>
          <a:lstStyle/>
          <a:p>
            <a:r>
              <a:rPr lang="en-US" sz="4501" b="1" i="1" dirty="0">
                <a:solidFill>
                  <a:srgbClr val="00B050"/>
                </a:solidFill>
                <a:latin typeface="Segoe UI Light" panose="020B0502040204020203" pitchFamily="34" charset="0"/>
                <a:cs typeface="Segoe UI Light" panose="020B0502040204020203" pitchFamily="34" charset="0"/>
              </a:rPr>
              <a:t>Challenge - Output</a:t>
            </a:r>
          </a:p>
        </p:txBody>
      </p:sp>
      <p:sp>
        <p:nvSpPr>
          <p:cNvPr id="5" name="Rectangle 4">
            <a:extLst>
              <a:ext uri="{FF2B5EF4-FFF2-40B4-BE49-F238E27FC236}">
                <a16:creationId xmlns:a16="http://schemas.microsoft.com/office/drawing/2014/main" id="{03CB085B-D91C-4905-8F4E-97A776D38402}"/>
              </a:ext>
            </a:extLst>
          </p:cNvPr>
          <p:cNvSpPr/>
          <p:nvPr/>
        </p:nvSpPr>
        <p:spPr>
          <a:xfrm>
            <a:off x="2135561" y="6237313"/>
            <a:ext cx="3037563" cy="325025"/>
          </a:xfrm>
          <a:prstGeom prst="rect">
            <a:avLst/>
          </a:prstGeom>
        </p:spPr>
        <p:txBody>
          <a:bodyPr wrap="none">
            <a:spAutoFit/>
          </a:bodyPr>
          <a:lstStyle/>
          <a:p>
            <a:pPr>
              <a:lnSpc>
                <a:spcPct val="120000"/>
              </a:lnSpc>
            </a:pPr>
            <a:r>
              <a:rPr lang="en-US" sz="1350" b="1" dirty="0">
                <a:solidFill>
                  <a:prstClr val="white"/>
                </a:solidFill>
                <a:latin typeface="Calibri" panose="020F0502020204030204" pitchFamily="34" charset="0"/>
                <a:cs typeface="Calibri" panose="020F0502020204030204" pitchFamily="34" charset="0"/>
              </a:rPr>
              <a:t>– (and with pretty interactive pictures !)</a:t>
            </a:r>
            <a:endParaRPr lang="en-US" sz="900" b="1" dirty="0">
              <a:solidFill>
                <a:prstClr val="white"/>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39173065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1371129" y="1700809"/>
            <a:ext cx="9449742" cy="3678189"/>
          </a:xfrm>
        </p:spPr>
        <p:txBody>
          <a:bodyPr/>
          <a:lstStyle/>
          <a:p>
            <a:pPr lvl="0">
              <a:lnSpc>
                <a:spcPct val="120000"/>
              </a:lnSpc>
            </a:pPr>
            <a:r>
              <a:rPr lang="en-US" sz="3200" b="1" dirty="0">
                <a:solidFill>
                  <a:schemeClr val="tx1"/>
                </a:solidFill>
                <a:latin typeface="Calibri" panose="020F0502020204030204" pitchFamily="34" charset="0"/>
                <a:cs typeface="Calibri" panose="020F0502020204030204" pitchFamily="34" charset="0"/>
              </a:rPr>
              <a:t>Create redistributable, easily configurable Pester tests using industry leaders checklists</a:t>
            </a:r>
          </a:p>
          <a:p>
            <a:pPr lvl="0">
              <a:lnSpc>
                <a:spcPct val="120000"/>
              </a:lnSpc>
            </a:pPr>
            <a:r>
              <a:rPr lang="en-US" sz="3200" b="1" dirty="0">
                <a:solidFill>
                  <a:schemeClr val="tx1"/>
                </a:solidFill>
                <a:latin typeface="Calibri" panose="020F0502020204030204" pitchFamily="34" charset="0"/>
                <a:cs typeface="Calibri" panose="020F0502020204030204" pitchFamily="34" charset="0"/>
              </a:rPr>
              <a:t>Enable output to suit the requirements of different types of end users human and machine</a:t>
            </a:r>
          </a:p>
          <a:p>
            <a:pPr lvl="0">
              <a:lnSpc>
                <a:spcPct val="120000"/>
              </a:lnSpc>
            </a:pPr>
            <a:r>
              <a:rPr lang="en-US" sz="3200" b="1" dirty="0">
                <a:solidFill>
                  <a:schemeClr val="tx1"/>
                </a:solidFill>
                <a:latin typeface="Calibri" panose="020F0502020204030204" pitchFamily="34" charset="0"/>
                <a:cs typeface="Calibri" panose="020F0502020204030204" pitchFamily="34" charset="0"/>
              </a:rPr>
              <a:t>Capability to provide response/resolution ?</a:t>
            </a:r>
          </a:p>
          <a:p>
            <a:pPr lvl="0">
              <a:lnSpc>
                <a:spcPct val="120000"/>
              </a:lnSpc>
            </a:pPr>
            <a:endParaRPr lang="en-US" sz="2800" dirty="0"/>
          </a:p>
        </p:txBody>
      </p:sp>
      <p:sp>
        <p:nvSpPr>
          <p:cNvPr id="2" name="Title 1"/>
          <p:cNvSpPr>
            <a:spLocks noGrp="1"/>
          </p:cNvSpPr>
          <p:nvPr>
            <p:ph type="title"/>
          </p:nvPr>
        </p:nvSpPr>
        <p:spPr/>
        <p:txBody>
          <a:bodyPr>
            <a:normAutofit/>
          </a:bodyPr>
          <a:lstStyle/>
          <a:p>
            <a:r>
              <a:rPr lang="en-US" sz="4951" b="1" dirty="0">
                <a:solidFill>
                  <a:srgbClr val="7030A0"/>
                </a:solidFill>
                <a:latin typeface="Calibri" panose="020F0502020204030204" pitchFamily="34" charset="0"/>
                <a:cs typeface="Calibri" panose="020F0502020204030204" pitchFamily="34" charset="0"/>
              </a:rPr>
              <a:t>Our Goal</a:t>
            </a:r>
          </a:p>
        </p:txBody>
      </p:sp>
    </p:spTree>
    <p:custDataLst>
      <p:tags r:id="rId1"/>
    </p:custDataLst>
    <p:extLst>
      <p:ext uri="{BB962C8B-B14F-4D97-AF65-F5344CB8AC3E}">
        <p14:creationId xmlns:p14="http://schemas.microsoft.com/office/powerpoint/2010/main" val="34323899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951" b="1" dirty="0">
                <a:solidFill>
                  <a:srgbClr val="FFC000"/>
                </a:solidFill>
                <a:latin typeface="Segoe UI Light" panose="020B0502040204020203" pitchFamily="34" charset="0"/>
                <a:cs typeface="Segoe UI Light" panose="020B0502040204020203" pitchFamily="34" charset="0"/>
              </a:rPr>
              <a:t>System Requirements</a:t>
            </a:r>
          </a:p>
        </p:txBody>
      </p:sp>
      <p:sp>
        <p:nvSpPr>
          <p:cNvPr id="6" name="Text Placeholder 5"/>
          <p:cNvSpPr>
            <a:spLocks noGrp="1"/>
          </p:cNvSpPr>
          <p:nvPr>
            <p:ph type="body" sz="quarter" idx="10"/>
          </p:nvPr>
        </p:nvSpPr>
        <p:spPr>
          <a:xfrm>
            <a:off x="479376" y="1482862"/>
            <a:ext cx="3680532" cy="390525"/>
          </a:xfrm>
        </p:spPr>
        <p:txBody>
          <a:bodyPr>
            <a:noAutofit/>
          </a:bodyPr>
          <a:lstStyle/>
          <a:p>
            <a:r>
              <a:rPr lang="en-US" sz="3200" b="1" i="1" dirty="0">
                <a:solidFill>
                  <a:srgbClr val="0070C0"/>
                </a:solidFill>
                <a:latin typeface="Calibri" panose="020F0502020204030204" pitchFamily="34" charset="0"/>
                <a:cs typeface="Calibri" panose="020F0502020204030204" pitchFamily="34" charset="0"/>
              </a:rPr>
              <a:t>Minimum</a:t>
            </a:r>
          </a:p>
        </p:txBody>
      </p:sp>
      <p:sp>
        <p:nvSpPr>
          <p:cNvPr id="8" name="Text Placeholder 7"/>
          <p:cNvSpPr>
            <a:spLocks noGrp="1"/>
          </p:cNvSpPr>
          <p:nvPr>
            <p:ph type="body" sz="quarter" idx="14"/>
          </p:nvPr>
        </p:nvSpPr>
        <p:spPr>
          <a:xfrm>
            <a:off x="6888088" y="1503067"/>
            <a:ext cx="3324958" cy="390525"/>
          </a:xfrm>
        </p:spPr>
        <p:txBody>
          <a:bodyPr>
            <a:noAutofit/>
          </a:bodyPr>
          <a:lstStyle/>
          <a:p>
            <a:r>
              <a:rPr lang="en-US" sz="3600" b="1" dirty="0">
                <a:solidFill>
                  <a:srgbClr val="0070C0"/>
                </a:solidFill>
                <a:latin typeface="Calibri" panose="020F0502020204030204" pitchFamily="34" charset="0"/>
                <a:cs typeface="Calibri" panose="020F0502020204030204" pitchFamily="34" charset="0"/>
              </a:rPr>
              <a:t>Recommended</a:t>
            </a:r>
          </a:p>
        </p:txBody>
      </p:sp>
      <p:sp>
        <p:nvSpPr>
          <p:cNvPr id="7" name="Text Placeholder 6"/>
          <p:cNvSpPr>
            <a:spLocks noGrp="1"/>
          </p:cNvSpPr>
          <p:nvPr>
            <p:ph type="body" sz="quarter" idx="13"/>
          </p:nvPr>
        </p:nvSpPr>
        <p:spPr>
          <a:xfrm>
            <a:off x="745475" y="2060849"/>
            <a:ext cx="5344679" cy="3516117"/>
          </a:xfrm>
        </p:spPr>
        <p:txBody>
          <a:bodyPr>
            <a:normAutofit fontScale="85000" lnSpcReduction="20000"/>
          </a:bodyPr>
          <a:lstStyle/>
          <a:p>
            <a:pPr defTabSz="859550">
              <a:spcBef>
                <a:spcPts val="900"/>
              </a:spcBef>
              <a:defRPr sz="1879" b="1">
                <a:solidFill>
                  <a:srgbClr val="808080"/>
                </a:solidFill>
                <a:latin typeface="Gotham Medium"/>
                <a:ea typeface="Gotham Medium"/>
                <a:cs typeface="Gotham Medium"/>
                <a:sym typeface="Gotham Medium"/>
              </a:defRPr>
            </a:pPr>
            <a:r>
              <a:rPr lang="en-US" sz="3500" dirty="0">
                <a:solidFill>
                  <a:schemeClr val="tx1"/>
                </a:solidFill>
                <a:latin typeface="Calibri" panose="020F0502020204030204" pitchFamily="34" charset="0"/>
                <a:cs typeface="Calibri" panose="020F0502020204030204" pitchFamily="34" charset="0"/>
              </a:rPr>
              <a:t>Client</a:t>
            </a:r>
            <a:endParaRPr lang="en-US" sz="3500" dirty="0">
              <a:solidFill>
                <a:schemeClr val="tx1"/>
              </a:solidFill>
              <a:latin typeface="Calibri" panose="020F0502020204030204" pitchFamily="34" charset="0"/>
              <a:ea typeface="Segoe UI Semilight"/>
              <a:cs typeface="Calibri" panose="020F0502020204030204" pitchFamily="34" charset="0"/>
              <a:sym typeface="Segoe UI Semilight"/>
            </a:endParaRPr>
          </a:p>
          <a:p>
            <a:pPr marL="322330" indent="-322330" defTabSz="859550">
              <a:spcBef>
                <a:spcPts val="900"/>
              </a:spcBef>
              <a:defRPr sz="1879">
                <a:solidFill>
                  <a:srgbClr val="808080"/>
                </a:solidFill>
                <a:latin typeface="Gotham Medium"/>
                <a:ea typeface="Gotham Medium"/>
                <a:cs typeface="Gotham Medium"/>
                <a:sym typeface="Gotham Medium"/>
              </a:defRPr>
            </a:pPr>
            <a:r>
              <a:rPr lang="en-US" sz="3500" dirty="0">
                <a:solidFill>
                  <a:schemeClr val="tx1"/>
                </a:solidFill>
                <a:latin typeface="Calibri" panose="020F0502020204030204" pitchFamily="34" charset="0"/>
                <a:cs typeface="Calibri" panose="020F0502020204030204" pitchFamily="34" charset="0"/>
              </a:rPr>
              <a:t>PowerShell v4</a:t>
            </a:r>
            <a:br>
              <a:rPr lang="en-US" sz="3500" dirty="0">
                <a:solidFill>
                  <a:schemeClr val="tx1"/>
                </a:solidFill>
                <a:latin typeface="Calibri" panose="020F0502020204030204" pitchFamily="34" charset="0"/>
                <a:cs typeface="Calibri" panose="020F0502020204030204" pitchFamily="34" charset="0"/>
              </a:rPr>
            </a:br>
            <a:endParaRPr lang="en-US" sz="3500" dirty="0">
              <a:solidFill>
                <a:schemeClr val="tx1"/>
              </a:solidFill>
              <a:latin typeface="Calibri" panose="020F0502020204030204" pitchFamily="34" charset="0"/>
              <a:cs typeface="Calibri" panose="020F0502020204030204" pitchFamily="34" charset="0"/>
            </a:endParaRPr>
          </a:p>
          <a:p>
            <a:pPr defTabSz="859550">
              <a:spcBef>
                <a:spcPts val="900"/>
              </a:spcBef>
              <a:defRPr sz="1879" b="1">
                <a:solidFill>
                  <a:srgbClr val="808080"/>
                </a:solidFill>
                <a:latin typeface="Gotham Medium"/>
                <a:ea typeface="Gotham Medium"/>
                <a:cs typeface="Gotham Medium"/>
                <a:sym typeface="Gotham Medium"/>
              </a:defRPr>
            </a:pPr>
            <a:r>
              <a:rPr lang="en-US" sz="3500" dirty="0">
                <a:solidFill>
                  <a:schemeClr val="tx1"/>
                </a:solidFill>
                <a:latin typeface="Calibri" panose="020F0502020204030204" pitchFamily="34" charset="0"/>
                <a:cs typeface="Calibri" panose="020F0502020204030204" pitchFamily="34" charset="0"/>
              </a:rPr>
              <a:t>Modules</a:t>
            </a:r>
            <a:endParaRPr lang="en-US" sz="3500" dirty="0">
              <a:solidFill>
                <a:schemeClr val="tx1"/>
              </a:solidFill>
              <a:latin typeface="Calibri" panose="020F0502020204030204" pitchFamily="34" charset="0"/>
              <a:ea typeface="Segoe UI Semilight"/>
              <a:cs typeface="Calibri" panose="020F0502020204030204" pitchFamily="34" charset="0"/>
              <a:sym typeface="Segoe UI Semilight"/>
            </a:endParaRPr>
          </a:p>
          <a:p>
            <a:pPr marL="322330" indent="-322330" defTabSz="859550">
              <a:spcBef>
                <a:spcPts val="900"/>
              </a:spcBef>
              <a:defRPr sz="1879">
                <a:solidFill>
                  <a:srgbClr val="808080"/>
                </a:solidFill>
                <a:latin typeface="Gotham Medium"/>
                <a:ea typeface="Gotham Medium"/>
                <a:cs typeface="Gotham Medium"/>
                <a:sym typeface="Gotham Medium"/>
              </a:defRPr>
            </a:pPr>
            <a:r>
              <a:rPr lang="en-US" sz="3500" dirty="0">
                <a:solidFill>
                  <a:schemeClr val="tx1"/>
                </a:solidFill>
                <a:latin typeface="Calibri" panose="020F0502020204030204" pitchFamily="34" charset="0"/>
                <a:cs typeface="Calibri" panose="020F0502020204030204" pitchFamily="34" charset="0"/>
              </a:rPr>
              <a:t>dbatools</a:t>
            </a:r>
          </a:p>
          <a:p>
            <a:pPr marL="322330" indent="-322330" defTabSz="859550">
              <a:spcBef>
                <a:spcPts val="900"/>
              </a:spcBef>
              <a:defRPr sz="1879">
                <a:solidFill>
                  <a:srgbClr val="808080"/>
                </a:solidFill>
                <a:latin typeface="Gotham Medium"/>
                <a:ea typeface="Gotham Medium"/>
                <a:cs typeface="Gotham Medium"/>
                <a:sym typeface="Gotham Medium"/>
              </a:defRPr>
            </a:pPr>
            <a:r>
              <a:rPr lang="en-US" sz="3500" dirty="0">
                <a:solidFill>
                  <a:schemeClr val="tx1"/>
                </a:solidFill>
                <a:latin typeface="Calibri" panose="020F0502020204030204" pitchFamily="34" charset="0"/>
                <a:cs typeface="Calibri" panose="020F0502020204030204" pitchFamily="34" charset="0"/>
              </a:rPr>
              <a:t>Pester</a:t>
            </a:r>
          </a:p>
          <a:p>
            <a:pPr marL="322330" indent="-322330" defTabSz="859550">
              <a:spcBef>
                <a:spcPts val="900"/>
              </a:spcBef>
              <a:defRPr sz="1879">
                <a:solidFill>
                  <a:srgbClr val="808080"/>
                </a:solidFill>
                <a:latin typeface="Gotham Medium"/>
                <a:ea typeface="Gotham Medium"/>
                <a:cs typeface="Gotham Medium"/>
                <a:sym typeface="Gotham Medium"/>
              </a:defRPr>
            </a:pPr>
            <a:r>
              <a:rPr lang="en-US" sz="3500" dirty="0" err="1">
                <a:solidFill>
                  <a:schemeClr val="tx1"/>
                </a:solidFill>
                <a:latin typeface="Calibri" panose="020F0502020204030204" pitchFamily="34" charset="0"/>
                <a:cs typeface="Calibri" panose="020F0502020204030204" pitchFamily="34" charset="0"/>
              </a:rPr>
              <a:t>PSFramework</a:t>
            </a:r>
            <a:endParaRPr lang="en-US" sz="3500" dirty="0">
              <a:solidFill>
                <a:schemeClr val="tx1"/>
              </a:solidFill>
              <a:latin typeface="Calibri" panose="020F0502020204030204" pitchFamily="34" charset="0"/>
              <a:cs typeface="Calibri" panose="020F0502020204030204" pitchFamily="34" charset="0"/>
            </a:endParaRPr>
          </a:p>
          <a:p>
            <a:pPr marL="322330" indent="-322330" defTabSz="859550">
              <a:spcBef>
                <a:spcPts val="900"/>
              </a:spcBef>
              <a:defRPr sz="1879">
                <a:solidFill>
                  <a:srgbClr val="808080"/>
                </a:solidFill>
                <a:latin typeface="Gotham Medium"/>
                <a:ea typeface="Gotham Medium"/>
                <a:cs typeface="Gotham Medium"/>
                <a:sym typeface="Gotham Medium"/>
              </a:defRPr>
            </a:pPr>
            <a:endParaRPr lang="en-US" dirty="0">
              <a:solidFill>
                <a:srgbClr val="58585A"/>
              </a:solidFill>
              <a:latin typeface="Segoe UI" panose="020B0502040204020203" pitchFamily="34" charset="0"/>
              <a:cs typeface="Segoe UI" panose="020B0502040204020203" pitchFamily="34" charset="0"/>
            </a:endParaRPr>
          </a:p>
          <a:p>
            <a:pPr marL="322330" indent="-322330" defTabSz="859550">
              <a:spcBef>
                <a:spcPts val="900"/>
              </a:spcBef>
              <a:defRPr sz="1879">
                <a:solidFill>
                  <a:srgbClr val="808080"/>
                </a:solidFill>
                <a:latin typeface="Gotham Medium"/>
                <a:ea typeface="Gotham Medium"/>
                <a:cs typeface="Gotham Medium"/>
                <a:sym typeface="Gotham Medium"/>
              </a:defRPr>
            </a:pPr>
            <a:endParaRPr lang="en-US" dirty="0">
              <a:solidFill>
                <a:srgbClr val="58585A"/>
              </a:solidFill>
              <a:latin typeface="Segoe UI" panose="020B0502040204020203" pitchFamily="34" charset="0"/>
              <a:cs typeface="Segoe UI" panose="020B0502040204020203" pitchFamily="34" charset="0"/>
            </a:endParaRPr>
          </a:p>
        </p:txBody>
      </p:sp>
      <p:sp>
        <p:nvSpPr>
          <p:cNvPr id="9" name="Text Placeholder 8"/>
          <p:cNvSpPr>
            <a:spLocks noGrp="1"/>
          </p:cNvSpPr>
          <p:nvPr>
            <p:ph type="body" sz="quarter" idx="15"/>
          </p:nvPr>
        </p:nvSpPr>
        <p:spPr>
          <a:xfrm>
            <a:off x="7320136" y="2189831"/>
            <a:ext cx="3168352" cy="1175942"/>
          </a:xfrm>
        </p:spPr>
        <p:txBody>
          <a:bodyPr>
            <a:noAutofit/>
          </a:bodyPr>
          <a:lstStyle/>
          <a:p>
            <a:pPr>
              <a:defRPr sz="2000" b="1">
                <a:solidFill>
                  <a:srgbClr val="808080"/>
                </a:solidFill>
                <a:latin typeface="Gotham Medium"/>
                <a:ea typeface="Gotham Medium"/>
                <a:cs typeface="Gotham Medium"/>
                <a:sym typeface="Gotham Medium"/>
              </a:defRPr>
            </a:pPr>
            <a:r>
              <a:rPr lang="en-US" sz="3200" dirty="0">
                <a:solidFill>
                  <a:schemeClr val="tx1"/>
                </a:solidFill>
                <a:latin typeface="Calibri" panose="020F0502020204030204" pitchFamily="34" charset="0"/>
                <a:cs typeface="Calibri" panose="020F0502020204030204" pitchFamily="34" charset="0"/>
              </a:rPr>
              <a:t>Client</a:t>
            </a:r>
            <a:endParaRPr lang="en-US" sz="3200" dirty="0">
              <a:solidFill>
                <a:schemeClr val="tx1"/>
              </a:solidFill>
              <a:latin typeface="Calibri" panose="020F0502020204030204" pitchFamily="34" charset="0"/>
              <a:ea typeface="Segoe UI Semilight"/>
              <a:cs typeface="Calibri" panose="020F0502020204030204" pitchFamily="34" charset="0"/>
              <a:sym typeface="Segoe UI Semilight"/>
            </a:endParaRPr>
          </a:p>
          <a:p>
            <a:pPr marL="342906" indent="-342906">
              <a:defRPr sz="2000">
                <a:solidFill>
                  <a:srgbClr val="808080"/>
                </a:solidFill>
                <a:latin typeface="Gotham Medium"/>
                <a:ea typeface="Gotham Medium"/>
                <a:cs typeface="Gotham Medium"/>
                <a:sym typeface="Gotham Medium"/>
              </a:defRPr>
            </a:pPr>
            <a:r>
              <a:rPr lang="en-US" sz="3200" dirty="0">
                <a:solidFill>
                  <a:schemeClr val="tx1"/>
                </a:solidFill>
                <a:latin typeface="Calibri" panose="020F0502020204030204" pitchFamily="34" charset="0"/>
                <a:cs typeface="Calibri" panose="020F0502020204030204" pitchFamily="34" charset="0"/>
              </a:rPr>
              <a:t>PowerShell v5.1</a:t>
            </a:r>
            <a:endParaRPr lang="en-US" sz="3200" dirty="0">
              <a:solidFill>
                <a:schemeClr val="tx1"/>
              </a:solidFill>
              <a:latin typeface="Calibri" panose="020F0502020204030204" pitchFamily="34" charset="0"/>
              <a:ea typeface="Segoe UI Semilight"/>
              <a:cs typeface="Calibri" panose="020F0502020204030204" pitchFamily="34" charset="0"/>
              <a:sym typeface="Segoe UI Semilight"/>
            </a:endParaRPr>
          </a:p>
        </p:txBody>
      </p:sp>
      <p:sp>
        <p:nvSpPr>
          <p:cNvPr id="10" name="Text Placeholder 8">
            <a:extLst>
              <a:ext uri="{FF2B5EF4-FFF2-40B4-BE49-F238E27FC236}">
                <a16:creationId xmlns:a16="http://schemas.microsoft.com/office/drawing/2014/main" id="{E83AB18B-4912-4D0E-9E75-0E047A4F09A1}"/>
              </a:ext>
            </a:extLst>
          </p:cNvPr>
          <p:cNvSpPr txBox="1">
            <a:spLocks/>
          </p:cNvSpPr>
          <p:nvPr/>
        </p:nvSpPr>
        <p:spPr>
          <a:xfrm>
            <a:off x="3935762" y="3084262"/>
            <a:ext cx="4968551" cy="1175942"/>
          </a:xfrm>
          <a:prstGeom prst="rect">
            <a:avLst/>
          </a:prstGeom>
        </p:spPr>
        <p:txBody>
          <a:bodyPr vert="horz" lIns="68598" tIns="34299" rIns="68598" bIns="34299" rtlCol="0">
            <a:noAutofit/>
          </a:bodyPr>
          <a:lstStyle>
            <a:lvl1pPr marL="0" indent="0" algn="l" defTabSz="914400" rtl="0" eaLnBrk="1" latinLnBrk="0" hangingPunct="1">
              <a:lnSpc>
                <a:spcPct val="100000"/>
              </a:lnSpc>
              <a:spcBef>
                <a:spcPts val="1800"/>
              </a:spcBef>
              <a:buSzPct val="100000"/>
              <a:buFont typeface="Arial" pitchFamily="34" charset="0"/>
              <a:buNone/>
              <a:defRPr lang="en-US" sz="1600" b="0" i="0" kern="1200" dirty="0" smtClean="0">
                <a:solidFill>
                  <a:schemeClr val="bg2">
                    <a:lumMod val="50000"/>
                  </a:schemeClr>
                </a:solidFill>
                <a:latin typeface="+mn-lt"/>
                <a:ea typeface="Gotham Light" charset="0"/>
                <a:cs typeface="Gotham Light" charset="0"/>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a:lstStyle>
          <a:p>
            <a:pPr>
              <a:defRPr sz="2000" b="1">
                <a:solidFill>
                  <a:srgbClr val="808080"/>
                </a:solidFill>
                <a:latin typeface="Gotham Medium"/>
                <a:ea typeface="Gotham Medium"/>
                <a:cs typeface="Gotham Medium"/>
                <a:sym typeface="Gotham Medium"/>
              </a:defRPr>
            </a:pPr>
            <a:r>
              <a:rPr lang="en-GB" sz="3200" b="1" dirty="0">
                <a:solidFill>
                  <a:srgbClr val="00B050"/>
                </a:solidFill>
                <a:latin typeface="Calibri" panose="020F0502020204030204" pitchFamily="34" charset="0"/>
                <a:ea typeface="Gotham Medium"/>
                <a:cs typeface="Calibri" panose="020F0502020204030204" pitchFamily="34" charset="0"/>
                <a:sym typeface="Gotham Medium"/>
              </a:rPr>
              <a:t>Server</a:t>
            </a:r>
            <a:endParaRPr lang="en-GB" sz="3200" b="1" dirty="0">
              <a:solidFill>
                <a:srgbClr val="00B050"/>
              </a:solidFill>
              <a:latin typeface="Calibri" panose="020F0502020204030204" pitchFamily="34" charset="0"/>
              <a:ea typeface="Segoe UI Semilight"/>
              <a:cs typeface="Calibri" panose="020F0502020204030204" pitchFamily="34" charset="0"/>
              <a:sym typeface="Segoe UI Semilight"/>
            </a:endParaRPr>
          </a:p>
          <a:p>
            <a:pPr marL="342906" indent="-342906">
              <a:defRPr sz="2000">
                <a:solidFill>
                  <a:srgbClr val="808080"/>
                </a:solidFill>
                <a:latin typeface="Gotham Medium"/>
                <a:ea typeface="Gotham Medium"/>
                <a:cs typeface="Gotham Medium"/>
                <a:sym typeface="Gotham Medium"/>
              </a:defRPr>
            </a:pPr>
            <a:r>
              <a:rPr lang="en-GB" sz="3200" dirty="0">
                <a:solidFill>
                  <a:srgbClr val="00B050"/>
                </a:solidFill>
                <a:latin typeface="Calibri" panose="020F0502020204030204" pitchFamily="34" charset="0"/>
                <a:ea typeface="Gotham Medium"/>
                <a:cs typeface="Calibri" panose="020F0502020204030204" pitchFamily="34" charset="0"/>
                <a:sym typeface="Gotham Medium"/>
              </a:rPr>
              <a:t>Everything dbatools supports</a:t>
            </a:r>
          </a:p>
          <a:p>
            <a:pPr marL="342906" indent="-342906">
              <a:defRPr sz="2000">
                <a:solidFill>
                  <a:srgbClr val="808080"/>
                </a:solidFill>
                <a:latin typeface="Gotham Medium"/>
                <a:ea typeface="Gotham Medium"/>
                <a:cs typeface="Gotham Medium"/>
                <a:sym typeface="Gotham Medium"/>
              </a:defRPr>
            </a:pPr>
            <a:r>
              <a:rPr lang="en-GB" sz="3200" dirty="0">
                <a:solidFill>
                  <a:srgbClr val="00B050"/>
                </a:solidFill>
                <a:latin typeface="Calibri" panose="020F0502020204030204" pitchFamily="34" charset="0"/>
                <a:ea typeface="Segoe UI Semilight"/>
                <a:cs typeface="Calibri" panose="020F0502020204030204" pitchFamily="34" charset="0"/>
                <a:sym typeface="Gotham Medium"/>
              </a:rPr>
              <a:t>From SQL2000 to SQL </a:t>
            </a:r>
            <a:r>
              <a:rPr lang="en-GB" sz="3200" dirty="0" err="1">
                <a:solidFill>
                  <a:srgbClr val="00B050"/>
                </a:solidFill>
                <a:latin typeface="Calibri" panose="020F0502020204030204" pitchFamily="34" charset="0"/>
                <a:ea typeface="Segoe UI Semilight"/>
                <a:cs typeface="Calibri" panose="020F0502020204030204" pitchFamily="34" charset="0"/>
                <a:sym typeface="Gotham Medium"/>
              </a:rPr>
              <a:t>vNext</a:t>
            </a:r>
            <a:endParaRPr lang="en-GB" sz="3200" dirty="0">
              <a:solidFill>
                <a:srgbClr val="00B050"/>
              </a:solidFill>
              <a:latin typeface="Calibri" panose="020F0502020204030204" pitchFamily="34" charset="0"/>
              <a:ea typeface="Segoe UI Semilight"/>
              <a:cs typeface="Calibri" panose="020F0502020204030204" pitchFamily="34" charset="0"/>
              <a:sym typeface="Segoe UI Semilight"/>
            </a:endParaRPr>
          </a:p>
        </p:txBody>
      </p:sp>
    </p:spTree>
    <p:extLst>
      <p:ext uri="{BB962C8B-B14F-4D97-AF65-F5344CB8AC3E}">
        <p14:creationId xmlns:p14="http://schemas.microsoft.com/office/powerpoint/2010/main" val="119170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900" decel="100000" fill="hold"/>
                                        <p:tgtEl>
                                          <p:spTgt spid="1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91345" y="260648"/>
            <a:ext cx="6859785" cy="1020762"/>
          </a:xfrm>
        </p:spPr>
        <p:txBody>
          <a:bodyPr>
            <a:normAutofit/>
          </a:bodyPr>
          <a:lstStyle/>
          <a:p>
            <a:r>
              <a:rPr lang="en-US" sz="4501" b="1" dirty="0">
                <a:solidFill>
                  <a:srgbClr val="FFFF00"/>
                </a:solidFill>
                <a:latin typeface="Segoe UI Light" panose="020B0502040204020203" pitchFamily="34" charset="0"/>
                <a:cs typeface="Segoe UI Light" panose="020B0502040204020203" pitchFamily="34" charset="0"/>
              </a:rPr>
              <a:t>Install is easy</a:t>
            </a:r>
          </a:p>
        </p:txBody>
      </p:sp>
      <p:sp>
        <p:nvSpPr>
          <p:cNvPr id="6" name="Text Placeholder 5"/>
          <p:cNvSpPr>
            <a:spLocks noGrp="1"/>
          </p:cNvSpPr>
          <p:nvPr>
            <p:ph type="body" sz="quarter" idx="10"/>
          </p:nvPr>
        </p:nvSpPr>
        <p:spPr>
          <a:xfrm>
            <a:off x="3880646" y="1719514"/>
            <a:ext cx="5008618" cy="390525"/>
          </a:xfrm>
        </p:spPr>
        <p:txBody>
          <a:bodyPr>
            <a:noAutofit/>
          </a:bodyPr>
          <a:lstStyle/>
          <a:p>
            <a:pPr algn="ctr"/>
            <a:r>
              <a:rPr lang="en-US" sz="4000" b="1" dirty="0">
                <a:latin typeface="Calibri" panose="020F0502020204030204" pitchFamily="34" charset="0"/>
                <a:cs typeface="Calibri" panose="020F0502020204030204" pitchFamily="34" charset="0"/>
              </a:rPr>
              <a:t>PowerShell Gallery</a:t>
            </a:r>
          </a:p>
        </p:txBody>
      </p:sp>
      <p:sp>
        <p:nvSpPr>
          <p:cNvPr id="4" name="Rectangle 3">
            <a:extLst>
              <a:ext uri="{FF2B5EF4-FFF2-40B4-BE49-F238E27FC236}">
                <a16:creationId xmlns:a16="http://schemas.microsoft.com/office/drawing/2014/main" id="{A9282879-3171-40C0-8D9C-F7DA49AE9494}"/>
              </a:ext>
            </a:extLst>
          </p:cNvPr>
          <p:cNvSpPr/>
          <p:nvPr/>
        </p:nvSpPr>
        <p:spPr>
          <a:xfrm>
            <a:off x="2019556" y="2973469"/>
            <a:ext cx="8152888" cy="1139736"/>
          </a:xfrm>
          <a:prstGeom prst="rect">
            <a:avLst/>
          </a:prstGeom>
          <a:solidFill>
            <a:srgbClr val="012456"/>
          </a:solidFill>
        </p:spPr>
        <p:txBody>
          <a:bodyPr wrap="square">
            <a:spAutoFit/>
          </a:bodyPr>
          <a:lstStyle/>
          <a:p>
            <a:pPr>
              <a:lnSpc>
                <a:spcPct val="150000"/>
              </a:lnSpc>
            </a:pPr>
            <a:r>
              <a:rPr lang="en-US" sz="2400" dirty="0">
                <a:solidFill>
                  <a:prstClr val="white"/>
                </a:solidFill>
                <a:latin typeface="Lucida Console" panose="020B0609040504020204" pitchFamily="49" charset="0"/>
              </a:rPr>
              <a:t>Install-Module dbachecks</a:t>
            </a:r>
          </a:p>
          <a:p>
            <a:pPr>
              <a:lnSpc>
                <a:spcPct val="150000"/>
              </a:lnSpc>
            </a:pPr>
            <a:r>
              <a:rPr lang="en-US" sz="2400" dirty="0">
                <a:solidFill>
                  <a:prstClr val="white"/>
                </a:solidFill>
                <a:latin typeface="Lucida Console" panose="020B0609040504020204" pitchFamily="49" charset="0"/>
              </a:rPr>
              <a:t>Install-Module dbachecks –Scope </a:t>
            </a:r>
            <a:r>
              <a:rPr lang="en-US" sz="2400" dirty="0" err="1">
                <a:solidFill>
                  <a:prstClr val="white"/>
                </a:solidFill>
                <a:latin typeface="Lucida Console" panose="020B0609040504020204" pitchFamily="49" charset="0"/>
              </a:rPr>
              <a:t>CurrentUser</a:t>
            </a:r>
            <a:endParaRPr lang="en-US" sz="2400" dirty="0">
              <a:solidFill>
                <a:prstClr val="white"/>
              </a:solidFill>
              <a:latin typeface="Lucida Console" panose="020B0609040504020204" pitchFamily="49" charset="0"/>
            </a:endParaRPr>
          </a:p>
        </p:txBody>
      </p:sp>
      <p:sp>
        <p:nvSpPr>
          <p:cNvPr id="9" name="Rectangle 8">
            <a:extLst>
              <a:ext uri="{FF2B5EF4-FFF2-40B4-BE49-F238E27FC236}">
                <a16:creationId xmlns:a16="http://schemas.microsoft.com/office/drawing/2014/main" id="{68A8D58F-AD4F-45AC-A3EF-D3318A631598}"/>
              </a:ext>
            </a:extLst>
          </p:cNvPr>
          <p:cNvSpPr/>
          <p:nvPr/>
        </p:nvSpPr>
        <p:spPr>
          <a:xfrm>
            <a:off x="3242858" y="5805266"/>
            <a:ext cx="6284194" cy="468975"/>
          </a:xfrm>
          <a:prstGeom prst="rect">
            <a:avLst/>
          </a:prstGeom>
        </p:spPr>
        <p:txBody>
          <a:bodyPr wrap="square">
            <a:spAutoFit/>
          </a:bodyPr>
          <a:lstStyle/>
          <a:p>
            <a:pPr>
              <a:lnSpc>
                <a:spcPct val="150000"/>
              </a:lnSpc>
            </a:pPr>
            <a:r>
              <a:rPr lang="en-US" b="1" i="1" dirty="0">
                <a:solidFill>
                  <a:prstClr val="white"/>
                </a:solidFill>
                <a:latin typeface="AppleStorm" panose="02000603000000000000" pitchFamily="50" charset="0"/>
              </a:rPr>
              <a:t>* </a:t>
            </a:r>
            <a:r>
              <a:rPr lang="en-US" dirty="0">
                <a:solidFill>
                  <a:prstClr val="white"/>
                </a:solidFill>
                <a:latin typeface="Calibri" panose="020F0502020204030204" pitchFamily="34" charset="0"/>
                <a:cs typeface="Calibri" panose="020F0502020204030204" pitchFamily="34" charset="0"/>
              </a:rPr>
              <a:t>Automatically installs required modules</a:t>
            </a:r>
          </a:p>
        </p:txBody>
      </p:sp>
    </p:spTree>
    <p:extLst>
      <p:ext uri="{BB962C8B-B14F-4D97-AF65-F5344CB8AC3E}">
        <p14:creationId xmlns:p14="http://schemas.microsoft.com/office/powerpoint/2010/main" val="31401246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C223FD1-1F2D-4F6E-8E10-9597F9712766}"/>
              </a:ext>
            </a:extLst>
          </p:cNvPr>
          <p:cNvSpPr>
            <a:spLocks noGrp="1"/>
          </p:cNvSpPr>
          <p:nvPr>
            <p:ph type="title"/>
          </p:nvPr>
        </p:nvSpPr>
        <p:spPr>
          <a:xfrm>
            <a:off x="2090043" y="260649"/>
            <a:ext cx="8011914" cy="765771"/>
          </a:xfrm>
        </p:spPr>
        <p:txBody>
          <a:bodyPr>
            <a:normAutofit/>
          </a:bodyPr>
          <a:lstStyle/>
          <a:p>
            <a:r>
              <a:rPr lang="en-US" b="1" dirty="0">
                <a:solidFill>
                  <a:srgbClr val="00B050"/>
                </a:solidFill>
                <a:latin typeface="Segoe UI Light" panose="020B0502040204020203" pitchFamily="34" charset="0"/>
                <a:cs typeface="Segoe UI Light" panose="020B0502040204020203" pitchFamily="34" charset="0"/>
              </a:rPr>
              <a:t>Get-</a:t>
            </a:r>
            <a:r>
              <a:rPr lang="en-US" b="1" dirty="0" err="1">
                <a:solidFill>
                  <a:srgbClr val="00B050"/>
                </a:solidFill>
                <a:latin typeface="Segoe UI Light" panose="020B0502040204020203" pitchFamily="34" charset="0"/>
                <a:cs typeface="Segoe UI Light" panose="020B0502040204020203" pitchFamily="34" charset="0"/>
              </a:rPr>
              <a:t>DbcCheck</a:t>
            </a:r>
            <a:r>
              <a:rPr lang="en-US" b="1" dirty="0">
                <a:solidFill>
                  <a:srgbClr val="00B050"/>
                </a:solidFill>
                <a:latin typeface="Segoe UI Light" panose="020B0502040204020203" pitchFamily="34" charset="0"/>
                <a:cs typeface="Segoe UI Light" panose="020B0502040204020203" pitchFamily="34" charset="0"/>
              </a:rPr>
              <a:t> - What Checks Are Available?</a:t>
            </a:r>
          </a:p>
        </p:txBody>
      </p:sp>
      <p:pic>
        <p:nvPicPr>
          <p:cNvPr id="4" name="Picture 3">
            <a:extLst>
              <a:ext uri="{FF2B5EF4-FFF2-40B4-BE49-F238E27FC236}">
                <a16:creationId xmlns:a16="http://schemas.microsoft.com/office/drawing/2014/main" id="{0B862775-4DFD-4B9F-8B25-307C37E8824A}"/>
              </a:ext>
            </a:extLst>
          </p:cNvPr>
          <p:cNvPicPr>
            <a:picLocks noChangeAspect="1"/>
          </p:cNvPicPr>
          <p:nvPr/>
        </p:nvPicPr>
        <p:blipFill>
          <a:blip r:embed="rId4"/>
          <a:stretch>
            <a:fillRect/>
          </a:stretch>
        </p:blipFill>
        <p:spPr>
          <a:xfrm>
            <a:off x="255441" y="1340769"/>
            <a:ext cx="11681119" cy="5112567"/>
          </a:xfrm>
          <a:prstGeom prst="rect">
            <a:avLst/>
          </a:prstGeom>
        </p:spPr>
      </p:pic>
    </p:spTree>
    <p:custDataLst>
      <p:tags r:id="rId1"/>
    </p:custDataLst>
    <p:extLst>
      <p:ext uri="{BB962C8B-B14F-4D97-AF65-F5344CB8AC3E}">
        <p14:creationId xmlns:p14="http://schemas.microsoft.com/office/powerpoint/2010/main" val="13393490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C223FD1-1F2D-4F6E-8E10-9597F9712766}"/>
              </a:ext>
            </a:extLst>
          </p:cNvPr>
          <p:cNvSpPr>
            <a:spLocks noGrp="1"/>
          </p:cNvSpPr>
          <p:nvPr>
            <p:ph type="title"/>
          </p:nvPr>
        </p:nvSpPr>
        <p:spPr>
          <a:xfrm>
            <a:off x="2507728" y="1"/>
            <a:ext cx="7246317" cy="765771"/>
          </a:xfrm>
        </p:spPr>
        <p:txBody>
          <a:bodyPr>
            <a:normAutofit fontScale="90000"/>
          </a:bodyPr>
          <a:lstStyle/>
          <a:p>
            <a:r>
              <a:rPr lang="en-US" b="1" dirty="0">
                <a:solidFill>
                  <a:srgbClr val="00B050"/>
                </a:solidFill>
                <a:latin typeface="Calibri" panose="020F0502020204030204" pitchFamily="34" charset="0"/>
                <a:cs typeface="Calibri" panose="020F0502020204030204" pitchFamily="34" charset="0"/>
              </a:rPr>
              <a:t>Get-</a:t>
            </a:r>
            <a:r>
              <a:rPr lang="en-US" b="1" dirty="0" err="1">
                <a:solidFill>
                  <a:srgbClr val="00B050"/>
                </a:solidFill>
                <a:latin typeface="Calibri" panose="020F0502020204030204" pitchFamily="34" charset="0"/>
                <a:cs typeface="Calibri" panose="020F0502020204030204" pitchFamily="34" charset="0"/>
              </a:rPr>
              <a:t>DbcConfig</a:t>
            </a:r>
            <a:r>
              <a:rPr lang="en-US" b="1" dirty="0">
                <a:solidFill>
                  <a:srgbClr val="00B050"/>
                </a:solidFill>
                <a:latin typeface="Calibri" panose="020F0502020204030204" pitchFamily="34" charset="0"/>
                <a:cs typeface="Calibri" panose="020F0502020204030204" pitchFamily="34" charset="0"/>
              </a:rPr>
              <a:t> - What Configs Are Available?</a:t>
            </a:r>
          </a:p>
        </p:txBody>
      </p:sp>
      <p:pic>
        <p:nvPicPr>
          <p:cNvPr id="2" name="Picture 1">
            <a:extLst>
              <a:ext uri="{FF2B5EF4-FFF2-40B4-BE49-F238E27FC236}">
                <a16:creationId xmlns:a16="http://schemas.microsoft.com/office/drawing/2014/main" id="{27C9B6D8-078A-43C2-AD2F-312C9D37195B}"/>
              </a:ext>
            </a:extLst>
          </p:cNvPr>
          <p:cNvPicPr>
            <a:picLocks noChangeAspect="1"/>
          </p:cNvPicPr>
          <p:nvPr/>
        </p:nvPicPr>
        <p:blipFill>
          <a:blip r:embed="rId4"/>
          <a:stretch>
            <a:fillRect/>
          </a:stretch>
        </p:blipFill>
        <p:spPr>
          <a:xfrm>
            <a:off x="606499" y="908720"/>
            <a:ext cx="10979002" cy="5492642"/>
          </a:xfrm>
          <a:prstGeom prst="rect">
            <a:avLst/>
          </a:prstGeom>
        </p:spPr>
      </p:pic>
    </p:spTree>
    <p:custDataLst>
      <p:tags r:id="rId1"/>
    </p:custDataLst>
    <p:extLst>
      <p:ext uri="{BB962C8B-B14F-4D97-AF65-F5344CB8AC3E}">
        <p14:creationId xmlns:p14="http://schemas.microsoft.com/office/powerpoint/2010/main" val="20972544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C223FD1-1F2D-4F6E-8E10-9597F9712766}"/>
              </a:ext>
            </a:extLst>
          </p:cNvPr>
          <p:cNvSpPr>
            <a:spLocks noGrp="1"/>
          </p:cNvSpPr>
          <p:nvPr>
            <p:ph type="title"/>
          </p:nvPr>
        </p:nvSpPr>
        <p:spPr>
          <a:xfrm>
            <a:off x="3288578" y="250962"/>
            <a:ext cx="5878164" cy="765771"/>
          </a:xfrm>
        </p:spPr>
        <p:txBody>
          <a:bodyPr>
            <a:normAutofit/>
          </a:bodyPr>
          <a:lstStyle/>
          <a:p>
            <a:r>
              <a:rPr lang="en-US" b="1" dirty="0">
                <a:solidFill>
                  <a:srgbClr val="00B050"/>
                </a:solidFill>
                <a:latin typeface="Segoe UI Light" panose="020B0502040204020203" pitchFamily="34" charset="0"/>
                <a:cs typeface="Segoe UI Light" panose="020B0502040204020203" pitchFamily="34" charset="0"/>
              </a:rPr>
              <a:t>Invoke-</a:t>
            </a:r>
            <a:r>
              <a:rPr lang="en-US" b="1" dirty="0" err="1">
                <a:solidFill>
                  <a:srgbClr val="00B050"/>
                </a:solidFill>
                <a:latin typeface="Segoe UI Light" panose="020B0502040204020203" pitchFamily="34" charset="0"/>
                <a:cs typeface="Segoe UI Light" panose="020B0502040204020203" pitchFamily="34" charset="0"/>
              </a:rPr>
              <a:t>DbcCheck</a:t>
            </a:r>
            <a:r>
              <a:rPr lang="en-US" b="1" dirty="0">
                <a:solidFill>
                  <a:srgbClr val="00B050"/>
                </a:solidFill>
                <a:latin typeface="Segoe UI Light" panose="020B0502040204020203" pitchFamily="34" charset="0"/>
                <a:cs typeface="Segoe UI Light" panose="020B0502040204020203" pitchFamily="34" charset="0"/>
              </a:rPr>
              <a:t> – Run A Check</a:t>
            </a:r>
          </a:p>
        </p:txBody>
      </p:sp>
      <p:pic>
        <p:nvPicPr>
          <p:cNvPr id="3" name="Picture 2">
            <a:extLst>
              <a:ext uri="{FF2B5EF4-FFF2-40B4-BE49-F238E27FC236}">
                <a16:creationId xmlns:a16="http://schemas.microsoft.com/office/drawing/2014/main" id="{90180E54-BA20-4FC8-87AC-46323D6215D1}"/>
              </a:ext>
            </a:extLst>
          </p:cNvPr>
          <p:cNvPicPr>
            <a:picLocks noChangeAspect="1"/>
          </p:cNvPicPr>
          <p:nvPr/>
        </p:nvPicPr>
        <p:blipFill>
          <a:blip r:embed="rId4"/>
          <a:stretch>
            <a:fillRect/>
          </a:stretch>
        </p:blipFill>
        <p:spPr>
          <a:xfrm>
            <a:off x="1213733" y="1016732"/>
            <a:ext cx="9764535" cy="5656596"/>
          </a:xfrm>
          <a:prstGeom prst="rect">
            <a:avLst/>
          </a:prstGeom>
        </p:spPr>
      </p:pic>
    </p:spTree>
    <p:custDataLst>
      <p:tags r:id="rId1"/>
    </p:custDataLst>
    <p:extLst>
      <p:ext uri="{BB962C8B-B14F-4D97-AF65-F5344CB8AC3E}">
        <p14:creationId xmlns:p14="http://schemas.microsoft.com/office/powerpoint/2010/main" val="1811718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PowerShell Code Editors</a:t>
            </a:r>
            <a:endParaRPr lang="en-US" dirty="0"/>
          </a:p>
        </p:txBody>
      </p:sp>
      <p:sp>
        <p:nvSpPr>
          <p:cNvPr id="3" name="Text Placeholder 2"/>
          <p:cNvSpPr>
            <a:spLocks noGrp="1"/>
          </p:cNvSpPr>
          <p:nvPr>
            <p:ph type="body" sz="quarter" idx="11"/>
          </p:nvPr>
        </p:nvSpPr>
        <p:spPr>
          <a:xfrm>
            <a:off x="846796" y="2417117"/>
            <a:ext cx="2845645" cy="1093788"/>
          </a:xfrm>
        </p:spPr>
        <p:txBody>
          <a:bodyPr>
            <a:normAutofit/>
          </a:bodyPr>
          <a:lstStyle/>
          <a:p>
            <a:r>
              <a:rPr lang="en-US" sz="3200" dirty="0">
                <a:solidFill>
                  <a:schemeClr val="tx1"/>
                </a:solidFill>
              </a:rPr>
              <a:t>Notepad</a:t>
            </a:r>
          </a:p>
        </p:txBody>
      </p:sp>
      <p:sp>
        <p:nvSpPr>
          <p:cNvPr id="4" name="Text Placeholder 3"/>
          <p:cNvSpPr>
            <a:spLocks noGrp="1"/>
          </p:cNvSpPr>
          <p:nvPr>
            <p:ph type="body" sz="quarter" idx="12"/>
          </p:nvPr>
        </p:nvSpPr>
        <p:spPr>
          <a:xfrm>
            <a:off x="4777602" y="2417117"/>
            <a:ext cx="2845645" cy="1093788"/>
          </a:xfrm>
        </p:spPr>
        <p:txBody>
          <a:bodyPr>
            <a:normAutofit/>
          </a:bodyPr>
          <a:lstStyle/>
          <a:p>
            <a:r>
              <a:rPr lang="en-US" sz="3200" dirty="0">
                <a:solidFill>
                  <a:schemeClr val="tx1"/>
                </a:solidFill>
              </a:rPr>
              <a:t>Notepad ++</a:t>
            </a:r>
          </a:p>
        </p:txBody>
      </p:sp>
      <p:sp>
        <p:nvSpPr>
          <p:cNvPr id="5" name="Text Placeholder 4"/>
          <p:cNvSpPr>
            <a:spLocks noGrp="1"/>
          </p:cNvSpPr>
          <p:nvPr>
            <p:ph type="body" sz="quarter" idx="13"/>
          </p:nvPr>
        </p:nvSpPr>
        <p:spPr>
          <a:xfrm>
            <a:off x="8519714" y="2287776"/>
            <a:ext cx="2845645" cy="1093788"/>
          </a:xfrm>
        </p:spPr>
        <p:txBody>
          <a:bodyPr>
            <a:normAutofit/>
          </a:bodyPr>
          <a:lstStyle/>
          <a:p>
            <a:r>
              <a:rPr lang="en-US" sz="3200" dirty="0">
                <a:solidFill>
                  <a:schemeClr val="tx1"/>
                </a:solidFill>
              </a:rPr>
              <a:t>PowerShell ISE</a:t>
            </a:r>
          </a:p>
        </p:txBody>
      </p:sp>
      <p:sp>
        <p:nvSpPr>
          <p:cNvPr id="6" name="Text Placeholder 5"/>
          <p:cNvSpPr>
            <a:spLocks noGrp="1"/>
          </p:cNvSpPr>
          <p:nvPr>
            <p:ph type="body" sz="quarter" idx="14"/>
          </p:nvPr>
        </p:nvSpPr>
        <p:spPr>
          <a:xfrm>
            <a:off x="158392" y="4536887"/>
            <a:ext cx="4601133" cy="1093788"/>
          </a:xfrm>
        </p:spPr>
        <p:txBody>
          <a:bodyPr>
            <a:noAutofit/>
          </a:bodyPr>
          <a:lstStyle/>
          <a:p>
            <a:r>
              <a:rPr lang="en-US" sz="3200" dirty="0" err="1">
                <a:solidFill>
                  <a:schemeClr val="tx1"/>
                </a:solidFill>
              </a:rPr>
              <a:t>Sapien</a:t>
            </a:r>
            <a:r>
              <a:rPr lang="en-US" sz="3200" dirty="0">
                <a:solidFill>
                  <a:schemeClr val="tx1"/>
                </a:solidFill>
              </a:rPr>
              <a:t> PowerShell Studio</a:t>
            </a:r>
          </a:p>
        </p:txBody>
      </p:sp>
      <p:sp>
        <p:nvSpPr>
          <p:cNvPr id="7" name="Text Placeholder 6"/>
          <p:cNvSpPr>
            <a:spLocks noGrp="1"/>
          </p:cNvSpPr>
          <p:nvPr>
            <p:ph type="body" sz="quarter" idx="15"/>
          </p:nvPr>
        </p:nvSpPr>
        <p:spPr>
          <a:xfrm>
            <a:off x="4790967" y="4532539"/>
            <a:ext cx="2845645" cy="1093788"/>
          </a:xfrm>
        </p:spPr>
        <p:txBody>
          <a:bodyPr>
            <a:normAutofit/>
          </a:bodyPr>
          <a:lstStyle/>
          <a:p>
            <a:r>
              <a:rPr lang="en-US" sz="3200" dirty="0">
                <a:solidFill>
                  <a:schemeClr val="tx1"/>
                </a:solidFill>
              </a:rPr>
              <a:t>Visual Studio</a:t>
            </a:r>
          </a:p>
        </p:txBody>
      </p:sp>
      <p:sp>
        <p:nvSpPr>
          <p:cNvPr id="8" name="Text Placeholder 7"/>
          <p:cNvSpPr>
            <a:spLocks noGrp="1"/>
          </p:cNvSpPr>
          <p:nvPr>
            <p:ph type="body" sz="quarter" idx="16"/>
          </p:nvPr>
        </p:nvSpPr>
        <p:spPr>
          <a:xfrm>
            <a:off x="8328248" y="4536887"/>
            <a:ext cx="3456384" cy="1093788"/>
          </a:xfrm>
        </p:spPr>
        <p:txBody>
          <a:bodyPr>
            <a:normAutofit/>
          </a:bodyPr>
          <a:lstStyle/>
          <a:p>
            <a:r>
              <a:rPr lang="en-US" sz="3200" dirty="0">
                <a:solidFill>
                  <a:schemeClr val="tx1"/>
                </a:solidFill>
              </a:rPr>
              <a:t>Visual Studio Code</a:t>
            </a:r>
          </a:p>
        </p:txBody>
      </p:sp>
      <p:sp>
        <p:nvSpPr>
          <p:cNvPr id="15" name="Shape 2903"/>
          <p:cNvSpPr/>
          <p:nvPr/>
        </p:nvSpPr>
        <p:spPr>
          <a:xfrm>
            <a:off x="2121963" y="2008450"/>
            <a:ext cx="279327" cy="27932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2" y="982"/>
                  <a:pt x="20618" y="5377"/>
                  <a:pt x="20618" y="10800"/>
                </a:cubicBezTo>
                <a:cubicBezTo>
                  <a:pt x="20618" y="16223"/>
                  <a:pt x="16222"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6200" y="8836"/>
                </a:moveTo>
                <a:cubicBezTo>
                  <a:pt x="16065" y="8836"/>
                  <a:pt x="15942" y="8891"/>
                  <a:pt x="15852" y="8980"/>
                </a:cubicBezTo>
                <a:lnTo>
                  <a:pt x="10800" y="13574"/>
                </a:lnTo>
                <a:lnTo>
                  <a:pt x="5747" y="8980"/>
                </a:lnTo>
                <a:cubicBezTo>
                  <a:pt x="5658" y="8891"/>
                  <a:pt x="5535" y="8836"/>
                  <a:pt x="5400" y="8836"/>
                </a:cubicBezTo>
                <a:cubicBezTo>
                  <a:pt x="5129" y="8836"/>
                  <a:pt x="4909" y="9056"/>
                  <a:pt x="4909" y="9327"/>
                </a:cubicBezTo>
                <a:cubicBezTo>
                  <a:pt x="4909" y="9463"/>
                  <a:pt x="4964" y="9586"/>
                  <a:pt x="5053" y="9674"/>
                </a:cubicBezTo>
                <a:lnTo>
                  <a:pt x="10453" y="14583"/>
                </a:lnTo>
                <a:cubicBezTo>
                  <a:pt x="10542" y="14673"/>
                  <a:pt x="10665" y="14727"/>
                  <a:pt x="10800" y="14727"/>
                </a:cubicBezTo>
                <a:cubicBezTo>
                  <a:pt x="10935" y="14727"/>
                  <a:pt x="11058" y="14673"/>
                  <a:pt x="11147" y="14583"/>
                </a:cubicBezTo>
                <a:lnTo>
                  <a:pt x="16547" y="9674"/>
                </a:lnTo>
                <a:cubicBezTo>
                  <a:pt x="16636" y="9586"/>
                  <a:pt x="16691" y="9463"/>
                  <a:pt x="16691" y="9327"/>
                </a:cubicBezTo>
                <a:cubicBezTo>
                  <a:pt x="16691" y="9056"/>
                  <a:pt x="16471" y="8836"/>
                  <a:pt x="16200" y="8836"/>
                </a:cubicBezTo>
              </a:path>
            </a:pathLst>
          </a:custGeom>
          <a:solidFill>
            <a:schemeClr val="tx1"/>
          </a:solidFill>
          <a:ln w="12700">
            <a:miter lim="400000"/>
          </a:ln>
        </p:spPr>
        <p:txBody>
          <a:bodyPr lIns="19040" tIns="19040" rIns="19040" bIns="19040" anchor="ctr"/>
          <a:lstStyle/>
          <a:p>
            <a:pPr defTabSz="22847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333333">
                  <a:lumMod val="50000"/>
                </a:srgbClr>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 name="Shape 2903"/>
          <p:cNvSpPr/>
          <p:nvPr/>
        </p:nvSpPr>
        <p:spPr>
          <a:xfrm>
            <a:off x="6060761" y="2008450"/>
            <a:ext cx="279327" cy="27932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2" y="982"/>
                  <a:pt x="20618" y="5377"/>
                  <a:pt x="20618" y="10800"/>
                </a:cubicBezTo>
                <a:cubicBezTo>
                  <a:pt x="20618" y="16223"/>
                  <a:pt x="16222"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6200" y="8836"/>
                </a:moveTo>
                <a:cubicBezTo>
                  <a:pt x="16065" y="8836"/>
                  <a:pt x="15942" y="8891"/>
                  <a:pt x="15852" y="8980"/>
                </a:cubicBezTo>
                <a:lnTo>
                  <a:pt x="10800" y="13574"/>
                </a:lnTo>
                <a:lnTo>
                  <a:pt x="5747" y="8980"/>
                </a:lnTo>
                <a:cubicBezTo>
                  <a:pt x="5658" y="8891"/>
                  <a:pt x="5535" y="8836"/>
                  <a:pt x="5400" y="8836"/>
                </a:cubicBezTo>
                <a:cubicBezTo>
                  <a:pt x="5129" y="8836"/>
                  <a:pt x="4909" y="9056"/>
                  <a:pt x="4909" y="9327"/>
                </a:cubicBezTo>
                <a:cubicBezTo>
                  <a:pt x="4909" y="9463"/>
                  <a:pt x="4964" y="9586"/>
                  <a:pt x="5053" y="9674"/>
                </a:cubicBezTo>
                <a:lnTo>
                  <a:pt x="10453" y="14583"/>
                </a:lnTo>
                <a:cubicBezTo>
                  <a:pt x="10542" y="14673"/>
                  <a:pt x="10665" y="14727"/>
                  <a:pt x="10800" y="14727"/>
                </a:cubicBezTo>
                <a:cubicBezTo>
                  <a:pt x="10935" y="14727"/>
                  <a:pt x="11058" y="14673"/>
                  <a:pt x="11147" y="14583"/>
                </a:cubicBezTo>
                <a:lnTo>
                  <a:pt x="16547" y="9674"/>
                </a:lnTo>
                <a:cubicBezTo>
                  <a:pt x="16636" y="9586"/>
                  <a:pt x="16691" y="9463"/>
                  <a:pt x="16691" y="9327"/>
                </a:cubicBezTo>
                <a:cubicBezTo>
                  <a:pt x="16691" y="9056"/>
                  <a:pt x="16471" y="8836"/>
                  <a:pt x="16200" y="8836"/>
                </a:cubicBezTo>
              </a:path>
            </a:pathLst>
          </a:custGeom>
          <a:solidFill>
            <a:schemeClr val="tx1"/>
          </a:solidFill>
          <a:ln w="12700">
            <a:miter lim="400000"/>
          </a:ln>
        </p:spPr>
        <p:txBody>
          <a:bodyPr lIns="19040" tIns="19040" rIns="19040" bIns="19040" anchor="ctr"/>
          <a:lstStyle/>
          <a:p>
            <a:pPr defTabSz="22847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333333">
                  <a:lumMod val="50000"/>
                </a:srgbClr>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 name="Shape 2903"/>
          <p:cNvSpPr/>
          <p:nvPr/>
        </p:nvSpPr>
        <p:spPr>
          <a:xfrm>
            <a:off x="9837056" y="2008450"/>
            <a:ext cx="279327" cy="27932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2" y="982"/>
                  <a:pt x="20618" y="5377"/>
                  <a:pt x="20618" y="10800"/>
                </a:cubicBezTo>
                <a:cubicBezTo>
                  <a:pt x="20618" y="16223"/>
                  <a:pt x="16222"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6200" y="8836"/>
                </a:moveTo>
                <a:cubicBezTo>
                  <a:pt x="16065" y="8836"/>
                  <a:pt x="15942" y="8891"/>
                  <a:pt x="15852" y="8980"/>
                </a:cubicBezTo>
                <a:lnTo>
                  <a:pt x="10800" y="13574"/>
                </a:lnTo>
                <a:lnTo>
                  <a:pt x="5747" y="8980"/>
                </a:lnTo>
                <a:cubicBezTo>
                  <a:pt x="5658" y="8891"/>
                  <a:pt x="5535" y="8836"/>
                  <a:pt x="5400" y="8836"/>
                </a:cubicBezTo>
                <a:cubicBezTo>
                  <a:pt x="5129" y="8836"/>
                  <a:pt x="4909" y="9056"/>
                  <a:pt x="4909" y="9327"/>
                </a:cubicBezTo>
                <a:cubicBezTo>
                  <a:pt x="4909" y="9463"/>
                  <a:pt x="4964" y="9586"/>
                  <a:pt x="5053" y="9674"/>
                </a:cubicBezTo>
                <a:lnTo>
                  <a:pt x="10453" y="14583"/>
                </a:lnTo>
                <a:cubicBezTo>
                  <a:pt x="10542" y="14673"/>
                  <a:pt x="10665" y="14727"/>
                  <a:pt x="10800" y="14727"/>
                </a:cubicBezTo>
                <a:cubicBezTo>
                  <a:pt x="10935" y="14727"/>
                  <a:pt x="11058" y="14673"/>
                  <a:pt x="11147" y="14583"/>
                </a:cubicBezTo>
                <a:lnTo>
                  <a:pt x="16547" y="9674"/>
                </a:lnTo>
                <a:cubicBezTo>
                  <a:pt x="16636" y="9586"/>
                  <a:pt x="16691" y="9463"/>
                  <a:pt x="16691" y="9327"/>
                </a:cubicBezTo>
                <a:cubicBezTo>
                  <a:pt x="16691" y="9056"/>
                  <a:pt x="16471" y="8836"/>
                  <a:pt x="16200" y="8836"/>
                </a:cubicBezTo>
              </a:path>
            </a:pathLst>
          </a:custGeom>
          <a:solidFill>
            <a:schemeClr val="tx1"/>
          </a:solidFill>
          <a:ln w="12700">
            <a:miter lim="400000"/>
          </a:ln>
        </p:spPr>
        <p:txBody>
          <a:bodyPr lIns="19040" tIns="19040" rIns="19040" bIns="19040" anchor="ctr"/>
          <a:lstStyle/>
          <a:p>
            <a:pPr defTabSz="22847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333333">
                  <a:lumMod val="50000"/>
                </a:srgbClr>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 name="Shape 2903"/>
          <p:cNvSpPr/>
          <p:nvPr/>
        </p:nvSpPr>
        <p:spPr>
          <a:xfrm>
            <a:off x="2121963" y="4161701"/>
            <a:ext cx="279327" cy="27932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2" y="982"/>
                  <a:pt x="20618" y="5377"/>
                  <a:pt x="20618" y="10800"/>
                </a:cubicBezTo>
                <a:cubicBezTo>
                  <a:pt x="20618" y="16223"/>
                  <a:pt x="16222"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6200" y="8836"/>
                </a:moveTo>
                <a:cubicBezTo>
                  <a:pt x="16065" y="8836"/>
                  <a:pt x="15942" y="8891"/>
                  <a:pt x="15852" y="8980"/>
                </a:cubicBezTo>
                <a:lnTo>
                  <a:pt x="10800" y="13574"/>
                </a:lnTo>
                <a:lnTo>
                  <a:pt x="5747" y="8980"/>
                </a:lnTo>
                <a:cubicBezTo>
                  <a:pt x="5658" y="8891"/>
                  <a:pt x="5535" y="8836"/>
                  <a:pt x="5400" y="8836"/>
                </a:cubicBezTo>
                <a:cubicBezTo>
                  <a:pt x="5129" y="8836"/>
                  <a:pt x="4909" y="9056"/>
                  <a:pt x="4909" y="9327"/>
                </a:cubicBezTo>
                <a:cubicBezTo>
                  <a:pt x="4909" y="9463"/>
                  <a:pt x="4964" y="9586"/>
                  <a:pt x="5053" y="9674"/>
                </a:cubicBezTo>
                <a:lnTo>
                  <a:pt x="10453" y="14583"/>
                </a:lnTo>
                <a:cubicBezTo>
                  <a:pt x="10542" y="14673"/>
                  <a:pt x="10665" y="14727"/>
                  <a:pt x="10800" y="14727"/>
                </a:cubicBezTo>
                <a:cubicBezTo>
                  <a:pt x="10935" y="14727"/>
                  <a:pt x="11058" y="14673"/>
                  <a:pt x="11147" y="14583"/>
                </a:cubicBezTo>
                <a:lnTo>
                  <a:pt x="16547" y="9674"/>
                </a:lnTo>
                <a:cubicBezTo>
                  <a:pt x="16636" y="9586"/>
                  <a:pt x="16691" y="9463"/>
                  <a:pt x="16691" y="9327"/>
                </a:cubicBezTo>
                <a:cubicBezTo>
                  <a:pt x="16691" y="9056"/>
                  <a:pt x="16471" y="8836"/>
                  <a:pt x="16200" y="8836"/>
                </a:cubicBezTo>
              </a:path>
            </a:pathLst>
          </a:custGeom>
          <a:solidFill>
            <a:schemeClr val="tx1"/>
          </a:solidFill>
          <a:ln w="12700">
            <a:miter lim="400000"/>
          </a:ln>
        </p:spPr>
        <p:txBody>
          <a:bodyPr lIns="19040" tIns="19040" rIns="19040" bIns="19040" anchor="ctr"/>
          <a:lstStyle/>
          <a:p>
            <a:pPr defTabSz="22847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333333">
                  <a:lumMod val="50000"/>
                </a:srgbClr>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9" name="Shape 2903"/>
          <p:cNvSpPr/>
          <p:nvPr/>
        </p:nvSpPr>
        <p:spPr>
          <a:xfrm>
            <a:off x="6060761" y="4161701"/>
            <a:ext cx="279327" cy="27932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2" y="982"/>
                  <a:pt x="20618" y="5377"/>
                  <a:pt x="20618" y="10800"/>
                </a:cubicBezTo>
                <a:cubicBezTo>
                  <a:pt x="20618" y="16223"/>
                  <a:pt x="16222"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6200" y="8836"/>
                </a:moveTo>
                <a:cubicBezTo>
                  <a:pt x="16065" y="8836"/>
                  <a:pt x="15942" y="8891"/>
                  <a:pt x="15852" y="8980"/>
                </a:cubicBezTo>
                <a:lnTo>
                  <a:pt x="10800" y="13574"/>
                </a:lnTo>
                <a:lnTo>
                  <a:pt x="5747" y="8980"/>
                </a:lnTo>
                <a:cubicBezTo>
                  <a:pt x="5658" y="8891"/>
                  <a:pt x="5535" y="8836"/>
                  <a:pt x="5400" y="8836"/>
                </a:cubicBezTo>
                <a:cubicBezTo>
                  <a:pt x="5129" y="8836"/>
                  <a:pt x="4909" y="9056"/>
                  <a:pt x="4909" y="9327"/>
                </a:cubicBezTo>
                <a:cubicBezTo>
                  <a:pt x="4909" y="9463"/>
                  <a:pt x="4964" y="9586"/>
                  <a:pt x="5053" y="9674"/>
                </a:cubicBezTo>
                <a:lnTo>
                  <a:pt x="10453" y="14583"/>
                </a:lnTo>
                <a:cubicBezTo>
                  <a:pt x="10542" y="14673"/>
                  <a:pt x="10665" y="14727"/>
                  <a:pt x="10800" y="14727"/>
                </a:cubicBezTo>
                <a:cubicBezTo>
                  <a:pt x="10935" y="14727"/>
                  <a:pt x="11058" y="14673"/>
                  <a:pt x="11147" y="14583"/>
                </a:cubicBezTo>
                <a:lnTo>
                  <a:pt x="16547" y="9674"/>
                </a:lnTo>
                <a:cubicBezTo>
                  <a:pt x="16636" y="9586"/>
                  <a:pt x="16691" y="9463"/>
                  <a:pt x="16691" y="9327"/>
                </a:cubicBezTo>
                <a:cubicBezTo>
                  <a:pt x="16691" y="9056"/>
                  <a:pt x="16471" y="8836"/>
                  <a:pt x="16200" y="8836"/>
                </a:cubicBezTo>
              </a:path>
            </a:pathLst>
          </a:custGeom>
          <a:solidFill>
            <a:schemeClr val="tx1"/>
          </a:solidFill>
          <a:ln w="12700">
            <a:miter lim="400000"/>
          </a:ln>
        </p:spPr>
        <p:txBody>
          <a:bodyPr lIns="19040" tIns="19040" rIns="19040" bIns="19040" anchor="ctr"/>
          <a:lstStyle/>
          <a:p>
            <a:pPr defTabSz="22847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333333">
                  <a:lumMod val="50000"/>
                </a:srgbClr>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0" name="Shape 2903"/>
          <p:cNvSpPr/>
          <p:nvPr/>
        </p:nvSpPr>
        <p:spPr>
          <a:xfrm>
            <a:off x="9837056" y="4161701"/>
            <a:ext cx="279327" cy="27932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2" y="982"/>
                  <a:pt x="20618" y="5377"/>
                  <a:pt x="20618" y="10800"/>
                </a:cubicBezTo>
                <a:cubicBezTo>
                  <a:pt x="20618" y="16223"/>
                  <a:pt x="16222"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6200" y="8836"/>
                </a:moveTo>
                <a:cubicBezTo>
                  <a:pt x="16065" y="8836"/>
                  <a:pt x="15942" y="8891"/>
                  <a:pt x="15852" y="8980"/>
                </a:cubicBezTo>
                <a:lnTo>
                  <a:pt x="10800" y="13574"/>
                </a:lnTo>
                <a:lnTo>
                  <a:pt x="5747" y="8980"/>
                </a:lnTo>
                <a:cubicBezTo>
                  <a:pt x="5658" y="8891"/>
                  <a:pt x="5535" y="8836"/>
                  <a:pt x="5400" y="8836"/>
                </a:cubicBezTo>
                <a:cubicBezTo>
                  <a:pt x="5129" y="8836"/>
                  <a:pt x="4909" y="9056"/>
                  <a:pt x="4909" y="9327"/>
                </a:cubicBezTo>
                <a:cubicBezTo>
                  <a:pt x="4909" y="9463"/>
                  <a:pt x="4964" y="9586"/>
                  <a:pt x="5053" y="9674"/>
                </a:cubicBezTo>
                <a:lnTo>
                  <a:pt x="10453" y="14583"/>
                </a:lnTo>
                <a:cubicBezTo>
                  <a:pt x="10542" y="14673"/>
                  <a:pt x="10665" y="14727"/>
                  <a:pt x="10800" y="14727"/>
                </a:cubicBezTo>
                <a:cubicBezTo>
                  <a:pt x="10935" y="14727"/>
                  <a:pt x="11058" y="14673"/>
                  <a:pt x="11147" y="14583"/>
                </a:cubicBezTo>
                <a:lnTo>
                  <a:pt x="16547" y="9674"/>
                </a:lnTo>
                <a:cubicBezTo>
                  <a:pt x="16636" y="9586"/>
                  <a:pt x="16691" y="9463"/>
                  <a:pt x="16691" y="9327"/>
                </a:cubicBezTo>
                <a:cubicBezTo>
                  <a:pt x="16691" y="9056"/>
                  <a:pt x="16471" y="8836"/>
                  <a:pt x="16200" y="8836"/>
                </a:cubicBezTo>
              </a:path>
            </a:pathLst>
          </a:custGeom>
          <a:solidFill>
            <a:schemeClr val="tx1"/>
          </a:solidFill>
          <a:ln w="12700">
            <a:miter lim="400000"/>
          </a:ln>
        </p:spPr>
        <p:txBody>
          <a:bodyPr lIns="19040" tIns="19040" rIns="19040" bIns="19040" anchor="ctr"/>
          <a:lstStyle/>
          <a:p>
            <a:pPr defTabSz="22847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333333">
                  <a:lumMod val="50000"/>
                </a:srgbClr>
              </a:solidFill>
              <a:effectLst>
                <a:outerShdw blurRad="38100" dist="12700" dir="5400000" rotWithShape="0">
                  <a:srgbClr val="000000">
                    <a:alpha val="50000"/>
                  </a:srgbClr>
                </a:outerShdw>
              </a:effectLst>
              <a:latin typeface="Gill Sans"/>
              <a:ea typeface="Gill Sans"/>
              <a:cs typeface="Gill Sans"/>
              <a:sym typeface="Gill Sans"/>
            </a:endParaRPr>
          </a:p>
        </p:txBody>
      </p:sp>
      <p:pic>
        <p:nvPicPr>
          <p:cNvPr id="1026" name="Picture 2" descr="Notepad Tips and Tricks">
            <a:extLst>
              <a:ext uri="{FF2B5EF4-FFF2-40B4-BE49-F238E27FC236}">
                <a16:creationId xmlns:a16="http://schemas.microsoft.com/office/drawing/2014/main" id="{C4C77585-10FC-499C-A698-8B0E63408B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875" y="2861979"/>
            <a:ext cx="1093503" cy="10935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le:Notepad plus plus.png">
            <a:extLst>
              <a:ext uri="{FF2B5EF4-FFF2-40B4-BE49-F238E27FC236}">
                <a16:creationId xmlns:a16="http://schemas.microsoft.com/office/drawing/2014/main" id="{75C28576-5E7E-47A7-9913-F99F6850A4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2138" y="2775825"/>
            <a:ext cx="1238933" cy="123893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1.bp.blogspot.com/-4LAX4fSDoQ0/UuRoh3kF9eI/AAAAAAABiic/TjIU0KL1K28/s1600/windows-powershell-ise-icon.png">
            <a:extLst>
              <a:ext uri="{FF2B5EF4-FFF2-40B4-BE49-F238E27FC236}">
                <a16:creationId xmlns:a16="http://schemas.microsoft.com/office/drawing/2014/main" id="{0C2264E6-BDB2-4118-AEE4-2D95E476DD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8299" y="2792866"/>
            <a:ext cx="1238933" cy="123893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apien powershell studio icon">
            <a:extLst>
              <a:ext uri="{FF2B5EF4-FFF2-40B4-BE49-F238E27FC236}">
                <a16:creationId xmlns:a16="http://schemas.microsoft.com/office/drawing/2014/main" id="{CD4D999F-3D03-42CB-873A-09C69BB6F1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9380" y="5122548"/>
            <a:ext cx="1251449" cy="123893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claudioserio.com/images/VS2017.png">
            <a:extLst>
              <a:ext uri="{FF2B5EF4-FFF2-40B4-BE49-F238E27FC236}">
                <a16:creationId xmlns:a16="http://schemas.microsoft.com/office/drawing/2014/main" id="{AF53ABA6-F972-4154-8F07-F74C40279B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0958" y="5122548"/>
            <a:ext cx="1238933" cy="123893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Visual Studio Code 1.18 icon.svg">
            <a:extLst>
              <a:ext uri="{FF2B5EF4-FFF2-40B4-BE49-F238E27FC236}">
                <a16:creationId xmlns:a16="http://schemas.microsoft.com/office/drawing/2014/main" id="{835B9693-BF5D-4DC1-A0B3-CAD8672179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56206" y="5122548"/>
            <a:ext cx="1241027" cy="1236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00300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C223FD1-1F2D-4F6E-8E10-9597F9712766}"/>
              </a:ext>
            </a:extLst>
          </p:cNvPr>
          <p:cNvSpPr>
            <a:spLocks noGrp="1"/>
          </p:cNvSpPr>
          <p:nvPr>
            <p:ph type="title"/>
          </p:nvPr>
        </p:nvSpPr>
        <p:spPr>
          <a:xfrm>
            <a:off x="3161061" y="235157"/>
            <a:ext cx="5869878" cy="765771"/>
          </a:xfrm>
        </p:spPr>
        <p:txBody>
          <a:bodyPr>
            <a:normAutofit/>
          </a:bodyPr>
          <a:lstStyle/>
          <a:p>
            <a:r>
              <a:rPr lang="en-US" b="1" dirty="0">
                <a:solidFill>
                  <a:srgbClr val="00B050"/>
                </a:solidFill>
                <a:latin typeface="Segoe UI Light" panose="020B0502040204020203" pitchFamily="34" charset="0"/>
                <a:cs typeface="Segoe UI Light" panose="020B0502040204020203" pitchFamily="34" charset="0"/>
              </a:rPr>
              <a:t>Set-</a:t>
            </a:r>
            <a:r>
              <a:rPr lang="en-US" b="1" dirty="0" err="1">
                <a:solidFill>
                  <a:srgbClr val="00B050"/>
                </a:solidFill>
                <a:latin typeface="Segoe UI Light" panose="020B0502040204020203" pitchFamily="34" charset="0"/>
                <a:cs typeface="Segoe UI Light" panose="020B0502040204020203" pitchFamily="34" charset="0"/>
              </a:rPr>
              <a:t>DbcConfig</a:t>
            </a:r>
            <a:r>
              <a:rPr lang="en-US" b="1" dirty="0">
                <a:solidFill>
                  <a:srgbClr val="00B050"/>
                </a:solidFill>
                <a:latin typeface="Segoe UI Light" panose="020B0502040204020203" pitchFamily="34" charset="0"/>
                <a:cs typeface="Segoe UI Light" panose="020B0502040204020203" pitchFamily="34" charset="0"/>
              </a:rPr>
              <a:t> – Config a Check</a:t>
            </a:r>
          </a:p>
        </p:txBody>
      </p:sp>
      <p:sp>
        <p:nvSpPr>
          <p:cNvPr id="5" name="Rectangle 4">
            <a:extLst>
              <a:ext uri="{FF2B5EF4-FFF2-40B4-BE49-F238E27FC236}">
                <a16:creationId xmlns:a16="http://schemas.microsoft.com/office/drawing/2014/main" id="{91C53B81-BAA7-4FA7-B2B6-5DEEE518CC97}"/>
              </a:ext>
            </a:extLst>
          </p:cNvPr>
          <p:cNvSpPr/>
          <p:nvPr/>
        </p:nvSpPr>
        <p:spPr>
          <a:xfrm>
            <a:off x="407368" y="2028136"/>
            <a:ext cx="11377264" cy="2801729"/>
          </a:xfrm>
          <a:prstGeom prst="rect">
            <a:avLst/>
          </a:prstGeom>
          <a:solidFill>
            <a:srgbClr val="012456"/>
          </a:solidFill>
        </p:spPr>
        <p:txBody>
          <a:bodyPr wrap="square">
            <a:spAutoFit/>
          </a:bodyPr>
          <a:lstStyle/>
          <a:p>
            <a:pPr>
              <a:lnSpc>
                <a:spcPct val="150000"/>
              </a:lnSpc>
            </a:pPr>
            <a:r>
              <a:rPr lang="en-GB" sz="2400" dirty="0">
                <a:solidFill>
                  <a:prstClr val="white"/>
                </a:solidFill>
                <a:latin typeface="Lucida Console" panose="020B0609040504020204" pitchFamily="49" charset="0"/>
              </a:rPr>
              <a:t>&gt;   # Set the instances to check</a:t>
            </a:r>
          </a:p>
          <a:p>
            <a:pPr>
              <a:lnSpc>
                <a:spcPct val="150000"/>
              </a:lnSpc>
            </a:pPr>
            <a:r>
              <a:rPr lang="en-GB" sz="2400" dirty="0">
                <a:solidFill>
                  <a:prstClr val="white"/>
                </a:solidFill>
                <a:latin typeface="Lucida Console" panose="020B0609040504020204" pitchFamily="49" charset="0"/>
              </a:rPr>
              <a:t>&gt;   Set-</a:t>
            </a:r>
            <a:r>
              <a:rPr lang="en-GB" sz="2400" dirty="0" err="1">
                <a:solidFill>
                  <a:prstClr val="white"/>
                </a:solidFill>
                <a:latin typeface="Lucida Console" panose="020B0609040504020204" pitchFamily="49" charset="0"/>
              </a:rPr>
              <a:t>DbcConfig</a:t>
            </a:r>
            <a:r>
              <a:rPr lang="en-GB" sz="2400" dirty="0">
                <a:solidFill>
                  <a:prstClr val="white"/>
                </a:solidFill>
                <a:latin typeface="Lucida Console" panose="020B0609040504020204" pitchFamily="49" charset="0"/>
              </a:rPr>
              <a:t> -Name </a:t>
            </a:r>
            <a:r>
              <a:rPr lang="en-GB" sz="2400" dirty="0" err="1">
                <a:solidFill>
                  <a:prstClr val="white"/>
                </a:solidFill>
                <a:latin typeface="Lucida Console" panose="020B0609040504020204" pitchFamily="49" charset="0"/>
              </a:rPr>
              <a:t>app.sqlinstance</a:t>
            </a:r>
            <a:r>
              <a:rPr lang="en-GB" sz="2400" dirty="0">
                <a:solidFill>
                  <a:prstClr val="white"/>
                </a:solidFill>
                <a:latin typeface="Lucida Console" panose="020B0609040504020204" pitchFamily="49" charset="0"/>
              </a:rPr>
              <a:t> Rob-XPS</a:t>
            </a:r>
          </a:p>
          <a:p>
            <a:pPr>
              <a:lnSpc>
                <a:spcPct val="150000"/>
              </a:lnSpc>
            </a:pPr>
            <a:r>
              <a:rPr lang="en-GB" sz="2400" dirty="0">
                <a:solidFill>
                  <a:prstClr val="white"/>
                </a:solidFill>
                <a:latin typeface="Lucida Console" panose="020B0609040504020204" pitchFamily="49" charset="0"/>
              </a:rPr>
              <a:t>&gt;   Invoke-</a:t>
            </a:r>
            <a:r>
              <a:rPr lang="en-GB" sz="2400" dirty="0" err="1">
                <a:solidFill>
                  <a:prstClr val="white"/>
                </a:solidFill>
                <a:latin typeface="Lucida Console" panose="020B0609040504020204" pitchFamily="49" charset="0"/>
              </a:rPr>
              <a:t>DbcCheck</a:t>
            </a:r>
            <a:r>
              <a:rPr lang="en-GB" sz="2400" dirty="0">
                <a:solidFill>
                  <a:prstClr val="white"/>
                </a:solidFill>
                <a:latin typeface="Lucida Console" panose="020B0609040504020204" pitchFamily="49" charset="0"/>
              </a:rPr>
              <a:t> -Check </a:t>
            </a:r>
            <a:r>
              <a:rPr lang="en-GB" sz="2400" dirty="0" err="1">
                <a:solidFill>
                  <a:prstClr val="white"/>
                </a:solidFill>
                <a:latin typeface="Lucida Console" panose="020B0609040504020204" pitchFamily="49" charset="0"/>
              </a:rPr>
              <a:t>OlaInstalled</a:t>
            </a:r>
            <a:endParaRPr lang="en-GB" sz="2400" dirty="0">
              <a:solidFill>
                <a:prstClr val="white"/>
              </a:solidFill>
              <a:latin typeface="Lucida Console" panose="020B0609040504020204" pitchFamily="49" charset="0"/>
            </a:endParaRPr>
          </a:p>
          <a:p>
            <a:pPr>
              <a:lnSpc>
                <a:spcPct val="150000"/>
              </a:lnSpc>
            </a:pPr>
            <a:r>
              <a:rPr lang="en-GB" sz="2400" dirty="0">
                <a:solidFill>
                  <a:prstClr val="white"/>
                </a:solidFill>
                <a:latin typeface="Lucida Console" panose="020B0609040504020204" pitchFamily="49" charset="0"/>
              </a:rPr>
              <a:t>&gt;   Set-</a:t>
            </a:r>
            <a:r>
              <a:rPr lang="en-GB" sz="2400" dirty="0" err="1">
                <a:solidFill>
                  <a:prstClr val="white"/>
                </a:solidFill>
                <a:latin typeface="Lucida Console" panose="020B0609040504020204" pitchFamily="49" charset="0"/>
              </a:rPr>
              <a:t>DbcConfig</a:t>
            </a:r>
            <a:r>
              <a:rPr lang="en-GB" sz="2400" dirty="0">
                <a:solidFill>
                  <a:prstClr val="white"/>
                </a:solidFill>
                <a:latin typeface="Lucida Console" panose="020B0609040504020204" pitchFamily="49" charset="0"/>
              </a:rPr>
              <a:t> -Name </a:t>
            </a:r>
            <a:r>
              <a:rPr lang="en-GB" sz="2400" dirty="0" err="1">
                <a:solidFill>
                  <a:prstClr val="white"/>
                </a:solidFill>
                <a:latin typeface="Lucida Console" panose="020B0609040504020204" pitchFamily="49" charset="0"/>
              </a:rPr>
              <a:t>policy.ola.database</a:t>
            </a:r>
            <a:r>
              <a:rPr lang="en-GB" sz="2400" dirty="0">
                <a:solidFill>
                  <a:prstClr val="white"/>
                </a:solidFill>
                <a:latin typeface="Lucida Console" panose="020B0609040504020204" pitchFamily="49" charset="0"/>
              </a:rPr>
              <a:t> -Value DBA-Admin</a:t>
            </a:r>
          </a:p>
          <a:p>
            <a:pPr>
              <a:lnSpc>
                <a:spcPct val="150000"/>
              </a:lnSpc>
            </a:pPr>
            <a:r>
              <a:rPr lang="en-GB" sz="2400" dirty="0">
                <a:solidFill>
                  <a:prstClr val="white"/>
                </a:solidFill>
                <a:latin typeface="Lucida Console" panose="020B0609040504020204" pitchFamily="49" charset="0"/>
              </a:rPr>
              <a:t>&gt;   Invoke-</a:t>
            </a:r>
            <a:r>
              <a:rPr lang="en-GB" sz="2400" dirty="0" err="1">
                <a:solidFill>
                  <a:prstClr val="white"/>
                </a:solidFill>
                <a:latin typeface="Lucida Console" panose="020B0609040504020204" pitchFamily="49" charset="0"/>
              </a:rPr>
              <a:t>DbcCheck</a:t>
            </a:r>
            <a:r>
              <a:rPr lang="en-GB" sz="2400" dirty="0">
                <a:solidFill>
                  <a:prstClr val="white"/>
                </a:solidFill>
                <a:latin typeface="Lucida Console" panose="020B0609040504020204" pitchFamily="49" charset="0"/>
              </a:rPr>
              <a:t> -Check </a:t>
            </a:r>
            <a:r>
              <a:rPr lang="en-GB" sz="2400" dirty="0" err="1">
                <a:solidFill>
                  <a:prstClr val="white"/>
                </a:solidFill>
                <a:latin typeface="Lucida Console" panose="020B0609040504020204" pitchFamily="49" charset="0"/>
              </a:rPr>
              <a:t>OlaInstalled</a:t>
            </a:r>
            <a:endParaRPr lang="en-GB" sz="2400" dirty="0">
              <a:solidFill>
                <a:prstClr val="white"/>
              </a:solidFill>
              <a:latin typeface="Lucida Console" panose="020B0609040504020204" pitchFamily="49" charset="0"/>
            </a:endParaRPr>
          </a:p>
        </p:txBody>
      </p:sp>
      <p:pic>
        <p:nvPicPr>
          <p:cNvPr id="4" name="Picture 3">
            <a:extLst>
              <a:ext uri="{FF2B5EF4-FFF2-40B4-BE49-F238E27FC236}">
                <a16:creationId xmlns:a16="http://schemas.microsoft.com/office/drawing/2014/main" id="{FE2BA0B2-65ED-40BC-AA0F-6A250E90A7EA}"/>
              </a:ext>
            </a:extLst>
          </p:cNvPr>
          <p:cNvPicPr>
            <a:picLocks noChangeAspect="1"/>
          </p:cNvPicPr>
          <p:nvPr/>
        </p:nvPicPr>
        <p:blipFill>
          <a:blip r:embed="rId4"/>
          <a:stretch>
            <a:fillRect/>
          </a:stretch>
        </p:blipFill>
        <p:spPr>
          <a:xfrm>
            <a:off x="3155825" y="1268761"/>
            <a:ext cx="5869878" cy="5130585"/>
          </a:xfrm>
          <a:prstGeom prst="rect">
            <a:avLst/>
          </a:prstGeom>
        </p:spPr>
      </p:pic>
    </p:spTree>
    <p:custDataLst>
      <p:tags r:id="rId1"/>
    </p:custDataLst>
    <p:extLst>
      <p:ext uri="{BB962C8B-B14F-4D97-AF65-F5344CB8AC3E}">
        <p14:creationId xmlns:p14="http://schemas.microsoft.com/office/powerpoint/2010/main" val="2726799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C223FD1-1F2D-4F6E-8E10-9597F9712766}"/>
              </a:ext>
            </a:extLst>
          </p:cNvPr>
          <p:cNvSpPr>
            <a:spLocks noGrp="1"/>
          </p:cNvSpPr>
          <p:nvPr>
            <p:ph type="title"/>
          </p:nvPr>
        </p:nvSpPr>
        <p:spPr>
          <a:xfrm>
            <a:off x="2666109" y="-7968"/>
            <a:ext cx="6859785" cy="765771"/>
          </a:xfrm>
        </p:spPr>
        <p:txBody>
          <a:bodyPr>
            <a:normAutofit/>
          </a:bodyPr>
          <a:lstStyle/>
          <a:p>
            <a:r>
              <a:rPr lang="en-US" b="1" i="1" dirty="0">
                <a:solidFill>
                  <a:srgbClr val="00B050"/>
                </a:solidFill>
                <a:latin typeface="AppleStorm" panose="02000603000000000000" pitchFamily="50" charset="0"/>
              </a:rPr>
              <a:t>Export-</a:t>
            </a:r>
            <a:r>
              <a:rPr lang="en-US" b="1" i="1" dirty="0" err="1">
                <a:solidFill>
                  <a:srgbClr val="00B050"/>
                </a:solidFill>
                <a:latin typeface="AppleStorm" panose="02000603000000000000" pitchFamily="50" charset="0"/>
              </a:rPr>
              <a:t>DbcConfig</a:t>
            </a:r>
            <a:r>
              <a:rPr lang="en-US" b="1" i="1" dirty="0">
                <a:solidFill>
                  <a:srgbClr val="00B050"/>
                </a:solidFill>
                <a:latin typeface="AppleStorm" panose="02000603000000000000" pitchFamily="50" charset="0"/>
              </a:rPr>
              <a:t>/Import-</a:t>
            </a:r>
            <a:r>
              <a:rPr lang="en-US" b="1" i="1" dirty="0" err="1">
                <a:solidFill>
                  <a:srgbClr val="00B050"/>
                </a:solidFill>
                <a:latin typeface="AppleStorm" panose="02000603000000000000" pitchFamily="50" charset="0"/>
              </a:rPr>
              <a:t>DbcConfig</a:t>
            </a:r>
            <a:endParaRPr lang="en-US" b="1" i="1" dirty="0">
              <a:solidFill>
                <a:srgbClr val="00B050"/>
              </a:solidFill>
              <a:latin typeface="AppleStorm" panose="02000603000000000000" pitchFamily="50" charset="0"/>
            </a:endParaRPr>
          </a:p>
        </p:txBody>
      </p:sp>
      <p:sp>
        <p:nvSpPr>
          <p:cNvPr id="5" name="Rectangle 4">
            <a:extLst>
              <a:ext uri="{FF2B5EF4-FFF2-40B4-BE49-F238E27FC236}">
                <a16:creationId xmlns:a16="http://schemas.microsoft.com/office/drawing/2014/main" id="{91C53B81-BAA7-4FA7-B2B6-5DEEE518CC97}"/>
              </a:ext>
            </a:extLst>
          </p:cNvPr>
          <p:cNvSpPr/>
          <p:nvPr/>
        </p:nvSpPr>
        <p:spPr>
          <a:xfrm>
            <a:off x="663145" y="1412777"/>
            <a:ext cx="10865711" cy="4658519"/>
          </a:xfrm>
          <a:prstGeom prst="rect">
            <a:avLst/>
          </a:prstGeom>
          <a:solidFill>
            <a:srgbClr val="012456"/>
          </a:solidFill>
        </p:spPr>
        <p:txBody>
          <a:bodyPr wrap="square">
            <a:spAutoFit/>
          </a:bodyPr>
          <a:lstStyle/>
          <a:p>
            <a:pPr>
              <a:lnSpc>
                <a:spcPct val="150000"/>
              </a:lnSpc>
            </a:pPr>
            <a:r>
              <a:rPr lang="en-GB" sz="2000" dirty="0">
                <a:solidFill>
                  <a:prstClr val="white"/>
                </a:solidFill>
                <a:latin typeface="Lucida Console" panose="020B0609040504020204" pitchFamily="49" charset="0"/>
              </a:rPr>
              <a:t>Export-</a:t>
            </a:r>
            <a:r>
              <a:rPr lang="en-GB" sz="2000" dirty="0" err="1">
                <a:solidFill>
                  <a:prstClr val="white"/>
                </a:solidFill>
                <a:latin typeface="Lucida Console" panose="020B0609040504020204" pitchFamily="49" charset="0"/>
              </a:rPr>
              <a:t>DbcConfig</a:t>
            </a:r>
            <a:r>
              <a:rPr lang="en-GB" sz="2000" dirty="0">
                <a:solidFill>
                  <a:prstClr val="white"/>
                </a:solidFill>
                <a:latin typeface="Lucida Console" panose="020B0609040504020204" pitchFamily="49" charset="0"/>
              </a:rPr>
              <a:t> –Path C:\Users\Beard\git\PesterConfigs\Application1_PROD.json</a:t>
            </a:r>
          </a:p>
          <a:p>
            <a:pPr>
              <a:lnSpc>
                <a:spcPct val="150000"/>
              </a:lnSpc>
            </a:pPr>
            <a:r>
              <a:rPr lang="en-GB" sz="2000" dirty="0">
                <a:solidFill>
                  <a:prstClr val="white"/>
                </a:solidFill>
                <a:latin typeface="Lucida Console" panose="020B0609040504020204" pitchFamily="49" charset="0"/>
              </a:rPr>
              <a:t>Export-</a:t>
            </a:r>
            <a:r>
              <a:rPr lang="en-GB" sz="2000" dirty="0" err="1">
                <a:solidFill>
                  <a:prstClr val="white"/>
                </a:solidFill>
                <a:latin typeface="Lucida Console" panose="020B0609040504020204" pitchFamily="49" charset="0"/>
              </a:rPr>
              <a:t>DbcConfig</a:t>
            </a:r>
            <a:r>
              <a:rPr lang="en-GB" sz="2000" dirty="0">
                <a:solidFill>
                  <a:prstClr val="white"/>
                </a:solidFill>
                <a:latin typeface="Lucida Console" panose="020B0609040504020204" pitchFamily="49" charset="0"/>
              </a:rPr>
              <a:t> -Path C:\Users\Hair\git\PesterConfigs\Client1_System2_Quick.json</a:t>
            </a:r>
          </a:p>
          <a:p>
            <a:pPr>
              <a:lnSpc>
                <a:spcPct val="150000"/>
              </a:lnSpc>
            </a:pPr>
            <a:endParaRPr lang="en-GB" sz="2000" dirty="0">
              <a:solidFill>
                <a:prstClr val="white"/>
              </a:solidFill>
              <a:latin typeface="Lucida Console" panose="020B0609040504020204" pitchFamily="49" charset="0"/>
            </a:endParaRPr>
          </a:p>
          <a:p>
            <a:pPr>
              <a:lnSpc>
                <a:spcPct val="150000"/>
              </a:lnSpc>
            </a:pPr>
            <a:r>
              <a:rPr lang="en-GB" sz="2000" dirty="0">
                <a:solidFill>
                  <a:prstClr val="white"/>
                </a:solidFill>
                <a:latin typeface="Lucida Console" panose="020B0609040504020204" pitchFamily="49" charset="0"/>
              </a:rPr>
              <a:t>Import-</a:t>
            </a:r>
            <a:r>
              <a:rPr lang="en-GB" sz="2000" dirty="0" err="1">
                <a:solidFill>
                  <a:prstClr val="white"/>
                </a:solidFill>
                <a:latin typeface="Lucida Console" panose="020B0609040504020204" pitchFamily="49" charset="0"/>
              </a:rPr>
              <a:t>DbcConfig</a:t>
            </a:r>
            <a:r>
              <a:rPr lang="en-GB" sz="2000" dirty="0">
                <a:solidFill>
                  <a:prstClr val="white"/>
                </a:solidFill>
                <a:latin typeface="Lucida Console" panose="020B0609040504020204" pitchFamily="49" charset="0"/>
              </a:rPr>
              <a:t> -Path Git:\</a:t>
            </a:r>
            <a:r>
              <a:rPr lang="en-GB" sz="2000" dirty="0" err="1">
                <a:solidFill>
                  <a:prstClr val="white"/>
                </a:solidFill>
                <a:latin typeface="Lucida Console" panose="020B0609040504020204" pitchFamily="49" charset="0"/>
              </a:rPr>
              <a:t>PesterConfigs</a:t>
            </a:r>
            <a:r>
              <a:rPr lang="en-GB" sz="2000" dirty="0">
                <a:solidFill>
                  <a:prstClr val="white"/>
                </a:solidFill>
                <a:latin typeface="Lucida Console" panose="020B0609040504020204" pitchFamily="49" charset="0"/>
              </a:rPr>
              <a:t>\Application1_PROD.json</a:t>
            </a:r>
          </a:p>
          <a:p>
            <a:pPr>
              <a:lnSpc>
                <a:spcPct val="150000"/>
              </a:lnSpc>
            </a:pPr>
            <a:r>
              <a:rPr lang="en-GB" sz="2000" dirty="0">
                <a:solidFill>
                  <a:prstClr val="white"/>
                </a:solidFill>
                <a:latin typeface="Lucida Console" panose="020B0609040504020204" pitchFamily="49" charset="0"/>
              </a:rPr>
              <a:t>Invoke-</a:t>
            </a:r>
            <a:r>
              <a:rPr lang="en-GB" sz="2000" dirty="0" err="1">
                <a:solidFill>
                  <a:prstClr val="white"/>
                </a:solidFill>
                <a:latin typeface="Lucida Console" panose="020B0609040504020204" pitchFamily="49" charset="0"/>
              </a:rPr>
              <a:t>DbcCheck</a:t>
            </a:r>
            <a:endParaRPr lang="en-GB" sz="2000" dirty="0">
              <a:solidFill>
                <a:prstClr val="white"/>
              </a:solidFill>
              <a:latin typeface="Lucida Console" panose="020B0609040504020204" pitchFamily="49" charset="0"/>
            </a:endParaRPr>
          </a:p>
          <a:p>
            <a:pPr>
              <a:lnSpc>
                <a:spcPct val="150000"/>
              </a:lnSpc>
            </a:pPr>
            <a:endParaRPr lang="en-GB" sz="2000" dirty="0">
              <a:solidFill>
                <a:prstClr val="white"/>
              </a:solidFill>
              <a:latin typeface="Lucida Console" panose="020B0609040504020204" pitchFamily="49" charset="0"/>
            </a:endParaRPr>
          </a:p>
          <a:p>
            <a:pPr>
              <a:lnSpc>
                <a:spcPct val="150000"/>
              </a:lnSpc>
            </a:pPr>
            <a:r>
              <a:rPr lang="en-GB" sz="2000" dirty="0">
                <a:solidFill>
                  <a:prstClr val="white"/>
                </a:solidFill>
                <a:latin typeface="Lucida Console" panose="020B0609040504020204" pitchFamily="49" charset="0"/>
              </a:rPr>
              <a:t>Import-</a:t>
            </a:r>
            <a:r>
              <a:rPr lang="en-GB" sz="2000" dirty="0" err="1">
                <a:solidFill>
                  <a:prstClr val="white"/>
                </a:solidFill>
                <a:latin typeface="Lucida Console" panose="020B0609040504020204" pitchFamily="49" charset="0"/>
              </a:rPr>
              <a:t>DbcConfig</a:t>
            </a:r>
            <a:r>
              <a:rPr lang="en-GB" sz="2000" dirty="0">
                <a:solidFill>
                  <a:prstClr val="white"/>
                </a:solidFill>
                <a:latin typeface="Lucida Console" panose="020B0609040504020204" pitchFamily="49" charset="0"/>
              </a:rPr>
              <a:t> -Path Git:\</a:t>
            </a:r>
            <a:r>
              <a:rPr lang="en-GB" sz="2000" dirty="0" err="1">
                <a:solidFill>
                  <a:prstClr val="white"/>
                </a:solidFill>
                <a:latin typeface="Lucida Console" panose="020B0609040504020204" pitchFamily="49" charset="0"/>
              </a:rPr>
              <a:t>PesterConfigs</a:t>
            </a:r>
            <a:r>
              <a:rPr lang="en-GB" sz="2000" dirty="0">
                <a:solidFill>
                  <a:prstClr val="white"/>
                </a:solidFill>
                <a:latin typeface="Lucida Console" panose="020B0609040504020204" pitchFamily="49" charset="0"/>
              </a:rPr>
              <a:t>\Client1_System2_Quick.json</a:t>
            </a:r>
          </a:p>
          <a:p>
            <a:pPr>
              <a:lnSpc>
                <a:spcPct val="150000"/>
              </a:lnSpc>
            </a:pPr>
            <a:r>
              <a:rPr lang="en-GB" sz="2000" dirty="0">
                <a:solidFill>
                  <a:prstClr val="white"/>
                </a:solidFill>
                <a:latin typeface="Lucida Console" panose="020B0609040504020204" pitchFamily="49" charset="0"/>
              </a:rPr>
              <a:t>Invoke-</a:t>
            </a:r>
            <a:r>
              <a:rPr lang="en-GB" sz="2000" dirty="0" err="1">
                <a:solidFill>
                  <a:prstClr val="white"/>
                </a:solidFill>
                <a:latin typeface="Lucida Console" panose="020B0609040504020204" pitchFamily="49" charset="0"/>
              </a:rPr>
              <a:t>DbcCheck</a:t>
            </a:r>
            <a:endParaRPr lang="en-GB" sz="2000" dirty="0">
              <a:solidFill>
                <a:prstClr val="white"/>
              </a:solidFill>
              <a:latin typeface="Lucida Console" panose="020B0609040504020204" pitchFamily="49" charset="0"/>
            </a:endParaRPr>
          </a:p>
        </p:txBody>
      </p:sp>
    </p:spTree>
    <p:custDataLst>
      <p:tags r:id="rId1"/>
    </p:custDataLst>
    <p:extLst>
      <p:ext uri="{BB962C8B-B14F-4D97-AF65-F5344CB8AC3E}">
        <p14:creationId xmlns:p14="http://schemas.microsoft.com/office/powerpoint/2010/main" val="7649638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C223FD1-1F2D-4F6E-8E10-9597F9712766}"/>
              </a:ext>
            </a:extLst>
          </p:cNvPr>
          <p:cNvSpPr>
            <a:spLocks noGrp="1"/>
          </p:cNvSpPr>
          <p:nvPr>
            <p:ph type="title"/>
          </p:nvPr>
        </p:nvSpPr>
        <p:spPr>
          <a:xfrm>
            <a:off x="4493577" y="404665"/>
            <a:ext cx="3204846" cy="765771"/>
          </a:xfrm>
        </p:spPr>
        <p:txBody>
          <a:bodyPr>
            <a:normAutofit/>
          </a:bodyPr>
          <a:lstStyle/>
          <a:p>
            <a:r>
              <a:rPr lang="en-US" b="1" dirty="0">
                <a:solidFill>
                  <a:srgbClr val="00B050"/>
                </a:solidFill>
                <a:latin typeface="Segoe UI Light" panose="020B0502040204020203" pitchFamily="34" charset="0"/>
                <a:cs typeface="Segoe UI Light" panose="020B0502040204020203" pitchFamily="34" charset="0"/>
              </a:rPr>
              <a:t>Start-</a:t>
            </a:r>
            <a:r>
              <a:rPr lang="en-US" b="1" dirty="0" err="1">
                <a:solidFill>
                  <a:srgbClr val="00B050"/>
                </a:solidFill>
                <a:latin typeface="Segoe UI Light" panose="020B0502040204020203" pitchFamily="34" charset="0"/>
                <a:cs typeface="Segoe UI Light" panose="020B0502040204020203" pitchFamily="34" charset="0"/>
              </a:rPr>
              <a:t>DbcPowerBi</a:t>
            </a:r>
            <a:endParaRPr lang="en-US" b="1" dirty="0">
              <a:solidFill>
                <a:srgbClr val="00B050"/>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91C53B81-BAA7-4FA7-B2B6-5DEEE518CC97}"/>
              </a:ext>
            </a:extLst>
          </p:cNvPr>
          <p:cNvSpPr/>
          <p:nvPr/>
        </p:nvSpPr>
        <p:spPr>
          <a:xfrm>
            <a:off x="200366" y="1844824"/>
            <a:ext cx="11953328" cy="3745256"/>
          </a:xfrm>
          <a:prstGeom prst="rect">
            <a:avLst/>
          </a:prstGeom>
          <a:solidFill>
            <a:srgbClr val="012456"/>
          </a:solidFill>
        </p:spPr>
        <p:txBody>
          <a:bodyPr wrap="square">
            <a:spAutoFit/>
          </a:bodyPr>
          <a:lstStyle/>
          <a:p>
            <a:pPr>
              <a:lnSpc>
                <a:spcPct val="150000"/>
              </a:lnSpc>
            </a:pPr>
            <a:r>
              <a:rPr lang="en-GB" sz="1600" dirty="0">
                <a:solidFill>
                  <a:prstClr val="white"/>
                </a:solidFill>
                <a:latin typeface="Lucida Console" panose="020B0609040504020204" pitchFamily="49" charset="0"/>
              </a:rPr>
              <a:t>Import-</a:t>
            </a:r>
            <a:r>
              <a:rPr lang="en-GB" sz="1600" dirty="0" err="1">
                <a:solidFill>
                  <a:prstClr val="white"/>
                </a:solidFill>
                <a:latin typeface="Lucida Console" panose="020B0609040504020204" pitchFamily="49" charset="0"/>
              </a:rPr>
              <a:t>DbcConfig</a:t>
            </a:r>
            <a:r>
              <a:rPr lang="en-GB" sz="1600" dirty="0">
                <a:solidFill>
                  <a:prstClr val="white"/>
                </a:solidFill>
                <a:latin typeface="Lucida Console" panose="020B0609040504020204" pitchFamily="49" charset="0"/>
              </a:rPr>
              <a:t> –path Git:\</a:t>
            </a:r>
            <a:r>
              <a:rPr lang="en-GB" sz="1600" dirty="0" err="1">
                <a:solidFill>
                  <a:prstClr val="white"/>
                </a:solidFill>
                <a:latin typeface="Lucida Console" panose="020B0609040504020204" pitchFamily="49" charset="0"/>
              </a:rPr>
              <a:t>PesterConfigs</a:t>
            </a:r>
            <a:r>
              <a:rPr lang="en-GB" sz="1600" dirty="0">
                <a:solidFill>
                  <a:prstClr val="white"/>
                </a:solidFill>
                <a:latin typeface="Lucida Console" panose="020B0609040504020204" pitchFamily="49" charset="0"/>
              </a:rPr>
              <a:t>\App1_Dev.json</a:t>
            </a:r>
          </a:p>
          <a:p>
            <a:pPr>
              <a:lnSpc>
                <a:spcPct val="150000"/>
              </a:lnSpc>
            </a:pPr>
            <a:r>
              <a:rPr lang="en-GB" sz="1600" dirty="0">
                <a:solidFill>
                  <a:prstClr val="white"/>
                </a:solidFill>
                <a:latin typeface="Lucida Console" panose="020B0609040504020204" pitchFamily="49" charset="0"/>
              </a:rPr>
              <a:t>Invoke-</a:t>
            </a:r>
            <a:r>
              <a:rPr lang="en-GB" sz="1600" dirty="0" err="1">
                <a:solidFill>
                  <a:prstClr val="white"/>
                </a:solidFill>
                <a:latin typeface="Lucida Console" panose="020B0609040504020204" pitchFamily="49" charset="0"/>
              </a:rPr>
              <a:t>DbcCheck</a:t>
            </a:r>
            <a:r>
              <a:rPr lang="en-GB" sz="1600" dirty="0">
                <a:solidFill>
                  <a:prstClr val="white"/>
                </a:solidFill>
                <a:latin typeface="Lucida Console" panose="020B0609040504020204" pitchFamily="49" charset="0"/>
              </a:rPr>
              <a:t> -Show Summary -</a:t>
            </a:r>
            <a:r>
              <a:rPr lang="en-GB" sz="1600" dirty="0" err="1">
                <a:solidFill>
                  <a:prstClr val="white"/>
                </a:solidFill>
                <a:latin typeface="Lucida Console" panose="020B0609040504020204" pitchFamily="49" charset="0"/>
              </a:rPr>
              <a:t>PassThru</a:t>
            </a:r>
            <a:r>
              <a:rPr lang="en-GB" sz="1600" dirty="0">
                <a:solidFill>
                  <a:prstClr val="white"/>
                </a:solidFill>
                <a:latin typeface="Lucida Console" panose="020B0609040504020204" pitchFamily="49" charset="0"/>
              </a:rPr>
              <a:t> | Update-</a:t>
            </a:r>
            <a:r>
              <a:rPr lang="en-GB" sz="1600" dirty="0" err="1">
                <a:solidFill>
                  <a:prstClr val="white"/>
                </a:solidFill>
                <a:latin typeface="Lucida Console" panose="020B0609040504020204" pitchFamily="49" charset="0"/>
              </a:rPr>
              <a:t>DbcPowerBiDataSource</a:t>
            </a:r>
            <a:r>
              <a:rPr lang="en-GB" sz="1600" dirty="0">
                <a:solidFill>
                  <a:prstClr val="white"/>
                </a:solidFill>
                <a:latin typeface="Lucida Console" panose="020B0609040504020204" pitchFamily="49" charset="0"/>
              </a:rPr>
              <a:t> –Environment Development</a:t>
            </a:r>
          </a:p>
          <a:p>
            <a:pPr>
              <a:lnSpc>
                <a:spcPct val="150000"/>
              </a:lnSpc>
            </a:pPr>
            <a:br>
              <a:rPr lang="en-GB" sz="1600" dirty="0">
                <a:solidFill>
                  <a:prstClr val="white"/>
                </a:solidFill>
                <a:latin typeface="Lucida Console" panose="020B0609040504020204" pitchFamily="49" charset="0"/>
              </a:rPr>
            </a:br>
            <a:r>
              <a:rPr lang="en-GB" sz="1600" dirty="0">
                <a:solidFill>
                  <a:prstClr val="white"/>
                </a:solidFill>
                <a:latin typeface="Lucida Console" panose="020B0609040504020204" pitchFamily="49" charset="0"/>
              </a:rPr>
              <a:t>Import-</a:t>
            </a:r>
            <a:r>
              <a:rPr lang="en-GB" sz="1600" dirty="0" err="1">
                <a:solidFill>
                  <a:prstClr val="white"/>
                </a:solidFill>
                <a:latin typeface="Lucida Console" panose="020B0609040504020204" pitchFamily="49" charset="0"/>
              </a:rPr>
              <a:t>DbcConfig</a:t>
            </a:r>
            <a:r>
              <a:rPr lang="en-GB" sz="1600" dirty="0">
                <a:solidFill>
                  <a:prstClr val="white"/>
                </a:solidFill>
                <a:latin typeface="Lucida Console" panose="020B0609040504020204" pitchFamily="49" charset="0"/>
              </a:rPr>
              <a:t> –path Git:\</a:t>
            </a:r>
            <a:r>
              <a:rPr lang="en-GB" sz="1600" dirty="0" err="1">
                <a:solidFill>
                  <a:prstClr val="white"/>
                </a:solidFill>
                <a:latin typeface="Lucida Console" panose="020B0609040504020204" pitchFamily="49" charset="0"/>
              </a:rPr>
              <a:t>PesterConfigs</a:t>
            </a:r>
            <a:r>
              <a:rPr lang="en-GB" sz="1600" dirty="0">
                <a:solidFill>
                  <a:prstClr val="white"/>
                </a:solidFill>
                <a:latin typeface="Lucida Console" panose="020B0609040504020204" pitchFamily="49" charset="0"/>
              </a:rPr>
              <a:t>\App1_Test.json</a:t>
            </a:r>
          </a:p>
          <a:p>
            <a:pPr>
              <a:lnSpc>
                <a:spcPct val="150000"/>
              </a:lnSpc>
            </a:pPr>
            <a:r>
              <a:rPr lang="en-GB" sz="1600" dirty="0">
                <a:solidFill>
                  <a:prstClr val="white"/>
                </a:solidFill>
                <a:latin typeface="Lucida Console" panose="020B0609040504020204" pitchFamily="49" charset="0"/>
              </a:rPr>
              <a:t>Invoke-</a:t>
            </a:r>
            <a:r>
              <a:rPr lang="en-GB" sz="1600" dirty="0" err="1">
                <a:solidFill>
                  <a:prstClr val="white"/>
                </a:solidFill>
                <a:latin typeface="Lucida Console" panose="020B0609040504020204" pitchFamily="49" charset="0"/>
              </a:rPr>
              <a:t>DbcCheck</a:t>
            </a:r>
            <a:r>
              <a:rPr lang="en-GB" sz="1600" dirty="0">
                <a:solidFill>
                  <a:prstClr val="white"/>
                </a:solidFill>
                <a:latin typeface="Lucida Console" panose="020B0609040504020204" pitchFamily="49" charset="0"/>
              </a:rPr>
              <a:t> -Show Summary -</a:t>
            </a:r>
            <a:r>
              <a:rPr lang="en-GB" sz="1600" dirty="0" err="1">
                <a:solidFill>
                  <a:prstClr val="white"/>
                </a:solidFill>
                <a:latin typeface="Lucida Console" panose="020B0609040504020204" pitchFamily="49" charset="0"/>
              </a:rPr>
              <a:t>PassThru</a:t>
            </a:r>
            <a:r>
              <a:rPr lang="en-GB" sz="1600" dirty="0">
                <a:solidFill>
                  <a:prstClr val="white"/>
                </a:solidFill>
                <a:latin typeface="Lucida Console" panose="020B0609040504020204" pitchFamily="49" charset="0"/>
              </a:rPr>
              <a:t> | Update-</a:t>
            </a:r>
            <a:r>
              <a:rPr lang="en-GB" sz="1600" dirty="0" err="1">
                <a:solidFill>
                  <a:prstClr val="white"/>
                </a:solidFill>
                <a:latin typeface="Lucida Console" panose="020B0609040504020204" pitchFamily="49" charset="0"/>
              </a:rPr>
              <a:t>DbcPowerBiDataSource</a:t>
            </a:r>
            <a:r>
              <a:rPr lang="en-GB" sz="1600" dirty="0">
                <a:solidFill>
                  <a:prstClr val="white"/>
                </a:solidFill>
                <a:latin typeface="Lucida Console" panose="020B0609040504020204" pitchFamily="49" charset="0"/>
              </a:rPr>
              <a:t> –Environment Test</a:t>
            </a:r>
          </a:p>
          <a:p>
            <a:pPr>
              <a:lnSpc>
                <a:spcPct val="150000"/>
              </a:lnSpc>
            </a:pPr>
            <a:br>
              <a:rPr lang="en-GB" sz="1600" dirty="0">
                <a:solidFill>
                  <a:prstClr val="white"/>
                </a:solidFill>
                <a:latin typeface="Lucida Console" panose="020B0609040504020204" pitchFamily="49" charset="0"/>
              </a:rPr>
            </a:br>
            <a:r>
              <a:rPr lang="en-GB" sz="1600" dirty="0">
                <a:solidFill>
                  <a:prstClr val="white"/>
                </a:solidFill>
                <a:latin typeface="Lucida Console" panose="020B0609040504020204" pitchFamily="49" charset="0"/>
              </a:rPr>
              <a:t>Import-</a:t>
            </a:r>
            <a:r>
              <a:rPr lang="en-GB" sz="1600" dirty="0" err="1">
                <a:solidFill>
                  <a:prstClr val="white"/>
                </a:solidFill>
                <a:latin typeface="Lucida Console" panose="020B0609040504020204" pitchFamily="49" charset="0"/>
              </a:rPr>
              <a:t>DbcConfig</a:t>
            </a:r>
            <a:r>
              <a:rPr lang="en-GB" sz="1600" dirty="0">
                <a:solidFill>
                  <a:prstClr val="white"/>
                </a:solidFill>
                <a:latin typeface="Lucida Console" panose="020B0609040504020204" pitchFamily="49" charset="0"/>
              </a:rPr>
              <a:t> –path Git:\</a:t>
            </a:r>
            <a:r>
              <a:rPr lang="en-GB" sz="1600" dirty="0" err="1">
                <a:solidFill>
                  <a:prstClr val="white"/>
                </a:solidFill>
                <a:latin typeface="Lucida Console" panose="020B0609040504020204" pitchFamily="49" charset="0"/>
              </a:rPr>
              <a:t>PesterConfigs</a:t>
            </a:r>
            <a:r>
              <a:rPr lang="en-GB" sz="1600" dirty="0">
                <a:solidFill>
                  <a:prstClr val="white"/>
                </a:solidFill>
                <a:latin typeface="Lucida Console" panose="020B0609040504020204" pitchFamily="49" charset="0"/>
              </a:rPr>
              <a:t>\App1_PROD.json</a:t>
            </a:r>
          </a:p>
          <a:p>
            <a:pPr>
              <a:lnSpc>
                <a:spcPct val="150000"/>
              </a:lnSpc>
            </a:pPr>
            <a:r>
              <a:rPr lang="en-GB" sz="1600" dirty="0">
                <a:solidFill>
                  <a:prstClr val="white"/>
                </a:solidFill>
                <a:latin typeface="Lucida Console" panose="020B0609040504020204" pitchFamily="49" charset="0"/>
              </a:rPr>
              <a:t>Invoke-</a:t>
            </a:r>
            <a:r>
              <a:rPr lang="en-GB" sz="1600" dirty="0" err="1">
                <a:solidFill>
                  <a:prstClr val="white"/>
                </a:solidFill>
                <a:latin typeface="Lucida Console" panose="020B0609040504020204" pitchFamily="49" charset="0"/>
              </a:rPr>
              <a:t>DbcCheck</a:t>
            </a:r>
            <a:r>
              <a:rPr lang="en-GB" sz="1600" dirty="0">
                <a:solidFill>
                  <a:prstClr val="white"/>
                </a:solidFill>
                <a:latin typeface="Lucida Console" panose="020B0609040504020204" pitchFamily="49" charset="0"/>
              </a:rPr>
              <a:t> -Show Summary -</a:t>
            </a:r>
            <a:r>
              <a:rPr lang="en-GB" sz="1600" dirty="0" err="1">
                <a:solidFill>
                  <a:prstClr val="white"/>
                </a:solidFill>
                <a:latin typeface="Lucida Console" panose="020B0609040504020204" pitchFamily="49" charset="0"/>
              </a:rPr>
              <a:t>PassThru</a:t>
            </a:r>
            <a:r>
              <a:rPr lang="en-GB" sz="1600" dirty="0">
                <a:solidFill>
                  <a:prstClr val="white"/>
                </a:solidFill>
                <a:latin typeface="Lucida Console" panose="020B0609040504020204" pitchFamily="49" charset="0"/>
              </a:rPr>
              <a:t> | Update-</a:t>
            </a:r>
            <a:r>
              <a:rPr lang="en-GB" sz="1600" dirty="0" err="1">
                <a:solidFill>
                  <a:prstClr val="white"/>
                </a:solidFill>
                <a:latin typeface="Lucida Console" panose="020B0609040504020204" pitchFamily="49" charset="0"/>
              </a:rPr>
              <a:t>DbcPowerBiDataSource</a:t>
            </a:r>
            <a:r>
              <a:rPr lang="en-GB" sz="1600" dirty="0">
                <a:solidFill>
                  <a:prstClr val="white"/>
                </a:solidFill>
                <a:latin typeface="Lucida Console" panose="020B0609040504020204" pitchFamily="49" charset="0"/>
              </a:rPr>
              <a:t> –Environment Production</a:t>
            </a:r>
          </a:p>
          <a:p>
            <a:pPr>
              <a:lnSpc>
                <a:spcPct val="150000"/>
              </a:lnSpc>
            </a:pPr>
            <a:br>
              <a:rPr lang="en-GB" sz="1600" dirty="0">
                <a:solidFill>
                  <a:prstClr val="white"/>
                </a:solidFill>
                <a:latin typeface="Lucida Console" panose="020B0609040504020204" pitchFamily="49" charset="0"/>
              </a:rPr>
            </a:br>
            <a:r>
              <a:rPr lang="en-GB" sz="1600" dirty="0">
                <a:solidFill>
                  <a:prstClr val="white"/>
                </a:solidFill>
                <a:latin typeface="Lucida Console" panose="020B0609040504020204" pitchFamily="49" charset="0"/>
              </a:rPr>
              <a:t>Start-</a:t>
            </a:r>
            <a:r>
              <a:rPr lang="en-GB" sz="1600" dirty="0" err="1">
                <a:solidFill>
                  <a:prstClr val="white"/>
                </a:solidFill>
                <a:latin typeface="Lucida Console" panose="020B0609040504020204" pitchFamily="49" charset="0"/>
              </a:rPr>
              <a:t>DbcPowerbi</a:t>
            </a:r>
            <a:r>
              <a:rPr lang="en-GB" sz="1600" dirty="0">
                <a:solidFill>
                  <a:prstClr val="white"/>
                </a:solidFill>
                <a:latin typeface="Lucida Console" panose="020B0609040504020204" pitchFamily="49" charset="0"/>
              </a:rPr>
              <a:t> </a:t>
            </a:r>
          </a:p>
        </p:txBody>
      </p:sp>
    </p:spTree>
    <p:custDataLst>
      <p:tags r:id="rId1"/>
    </p:custDataLst>
    <p:extLst>
      <p:ext uri="{BB962C8B-B14F-4D97-AF65-F5344CB8AC3E}">
        <p14:creationId xmlns:p14="http://schemas.microsoft.com/office/powerpoint/2010/main" val="6039045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C223FD1-1F2D-4F6E-8E10-9597F9712766}"/>
              </a:ext>
            </a:extLst>
          </p:cNvPr>
          <p:cNvSpPr>
            <a:spLocks noGrp="1"/>
          </p:cNvSpPr>
          <p:nvPr>
            <p:ph type="title"/>
          </p:nvPr>
        </p:nvSpPr>
        <p:spPr>
          <a:xfrm>
            <a:off x="4381054" y="250962"/>
            <a:ext cx="3429892" cy="765771"/>
          </a:xfrm>
        </p:spPr>
        <p:txBody>
          <a:bodyPr>
            <a:normAutofit/>
          </a:bodyPr>
          <a:lstStyle/>
          <a:p>
            <a:r>
              <a:rPr lang="en-US" b="1" dirty="0">
                <a:solidFill>
                  <a:srgbClr val="00B050"/>
                </a:solidFill>
                <a:latin typeface="Segoe UI Light" panose="020B0502040204020203" pitchFamily="34" charset="0"/>
                <a:cs typeface="Segoe UI Light" panose="020B0502040204020203" pitchFamily="34" charset="0"/>
              </a:rPr>
              <a:t>Start-</a:t>
            </a:r>
            <a:r>
              <a:rPr lang="en-US" b="1" dirty="0" err="1">
                <a:solidFill>
                  <a:srgbClr val="00B050"/>
                </a:solidFill>
                <a:latin typeface="Segoe UI Light" panose="020B0502040204020203" pitchFamily="34" charset="0"/>
                <a:cs typeface="Segoe UI Light" panose="020B0502040204020203" pitchFamily="34" charset="0"/>
              </a:rPr>
              <a:t>DbcPowerBi</a:t>
            </a:r>
            <a:endParaRPr lang="en-US" b="1" dirty="0">
              <a:solidFill>
                <a:srgbClr val="00B050"/>
              </a:solidFill>
              <a:latin typeface="Segoe UI Light" panose="020B0502040204020203" pitchFamily="34" charset="0"/>
              <a:cs typeface="Segoe UI Light" panose="020B0502040204020203" pitchFamily="34" charset="0"/>
            </a:endParaRPr>
          </a:p>
        </p:txBody>
      </p:sp>
      <p:pic>
        <p:nvPicPr>
          <p:cNvPr id="4" name="Picture 6" descr="image">
            <a:extLst>
              <a:ext uri="{FF2B5EF4-FFF2-40B4-BE49-F238E27FC236}">
                <a16:creationId xmlns:a16="http://schemas.microsoft.com/office/drawing/2014/main" id="{89FD959A-636B-4929-B7FF-731D6AE3DC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6202" y="1340768"/>
            <a:ext cx="8579597" cy="482453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1822675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71464" y="1536174"/>
            <a:ext cx="5328592" cy="3785652"/>
          </a:xfrm>
          <a:prstGeom prst="rect">
            <a:avLst/>
          </a:prstGeom>
          <a:noFill/>
        </p:spPr>
        <p:txBody>
          <a:bodyPr wrap="square" rtlCol="0">
            <a:spAutoFit/>
          </a:bodyPr>
          <a:lstStyle/>
          <a:p>
            <a:r>
              <a:rPr lang="en-GB" sz="6000" b="1" dirty="0">
                <a:solidFill>
                  <a:srgbClr val="FFC000"/>
                </a:solidFill>
                <a:latin typeface="Calibri" panose="020F0502020204030204" pitchFamily="34" charset="0"/>
                <a:cs typeface="Calibri" panose="020F0502020204030204" pitchFamily="34" charset="0"/>
              </a:rPr>
              <a:t>Hey Beardy !</a:t>
            </a:r>
          </a:p>
          <a:p>
            <a:endParaRPr lang="en-GB" sz="6000" b="1" dirty="0">
              <a:solidFill>
                <a:srgbClr val="FFC000"/>
              </a:solidFill>
              <a:latin typeface="Calibri" panose="020F0502020204030204" pitchFamily="34" charset="0"/>
              <a:cs typeface="Calibri" panose="020F0502020204030204" pitchFamily="34" charset="0"/>
            </a:endParaRPr>
          </a:p>
          <a:p>
            <a:r>
              <a:rPr lang="en-GB" sz="6000" b="1" dirty="0">
                <a:solidFill>
                  <a:srgbClr val="FFC000"/>
                </a:solidFill>
                <a:latin typeface="Calibri" panose="020F0502020204030204" pitchFamily="34" charset="0"/>
                <a:cs typeface="Calibri" panose="020F0502020204030204" pitchFamily="34" charset="0"/>
              </a:rPr>
              <a:t>MUST BE TIME </a:t>
            </a:r>
            <a:br>
              <a:rPr lang="en-GB" sz="6000" b="1" dirty="0">
                <a:solidFill>
                  <a:srgbClr val="FFC000"/>
                </a:solidFill>
                <a:latin typeface="Calibri" panose="020F0502020204030204" pitchFamily="34" charset="0"/>
                <a:cs typeface="Calibri" panose="020F0502020204030204" pitchFamily="34" charset="0"/>
              </a:rPr>
            </a:br>
            <a:r>
              <a:rPr lang="en-GB" sz="6000" b="1" dirty="0">
                <a:solidFill>
                  <a:srgbClr val="FFC000"/>
                </a:solidFill>
                <a:latin typeface="Calibri" panose="020F0502020204030204" pitchFamily="34" charset="0"/>
                <a:cs typeface="Calibri" panose="020F0502020204030204" pitchFamily="34" charset="0"/>
              </a:rPr>
              <a:t>FOR A DEMO</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0566" y="196028"/>
            <a:ext cx="3650160" cy="6473332"/>
          </a:xfrm>
          <a:prstGeom prst="rect">
            <a:avLst/>
          </a:prstGeom>
        </p:spPr>
      </p:pic>
      <p:pic>
        <p:nvPicPr>
          <p:cNvPr id="5" name="Picture 4">
            <a:extLst>
              <a:ext uri="{FF2B5EF4-FFF2-40B4-BE49-F238E27FC236}">
                <a16:creationId xmlns:a16="http://schemas.microsoft.com/office/drawing/2014/main" id="{4DE4FF43-08C7-4A5D-A2B7-3BA02650E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113" y="-16986"/>
            <a:ext cx="1728192" cy="1728192"/>
          </a:xfrm>
          <a:prstGeom prst="rect">
            <a:avLst/>
          </a:prstGeom>
        </p:spPr>
      </p:pic>
    </p:spTree>
    <p:extLst>
      <p:ext uri="{BB962C8B-B14F-4D97-AF65-F5344CB8AC3E}">
        <p14:creationId xmlns:p14="http://schemas.microsoft.com/office/powerpoint/2010/main" val="2142823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242329" y="1700809"/>
            <a:ext cx="5707343" cy="3803589"/>
          </a:xfrm>
        </p:spPr>
        <p:txBody>
          <a:bodyPr/>
          <a:lstStyle/>
          <a:p>
            <a:pPr marL="0" indent="0">
              <a:lnSpc>
                <a:spcPct val="150000"/>
              </a:lnSpc>
              <a:buNone/>
            </a:pPr>
            <a:r>
              <a:rPr lang="en-US" sz="3600" dirty="0">
                <a:solidFill>
                  <a:schemeClr val="tx1"/>
                </a:solidFill>
                <a:latin typeface="Calibri" panose="020F0502020204030204" pitchFamily="34" charset="0"/>
                <a:cs typeface="Calibri" panose="020F0502020204030204" pitchFamily="34" charset="0"/>
              </a:rPr>
              <a:t>dbachecks.io/intro</a:t>
            </a:r>
          </a:p>
          <a:p>
            <a:pPr marL="0" indent="0">
              <a:lnSpc>
                <a:spcPct val="150000"/>
              </a:lnSpc>
              <a:buNone/>
            </a:pPr>
            <a:r>
              <a:rPr lang="en-US" sz="3600" dirty="0">
                <a:solidFill>
                  <a:schemeClr val="tx1"/>
                </a:solidFill>
                <a:latin typeface="Calibri" panose="020F0502020204030204" pitchFamily="34" charset="0"/>
                <a:cs typeface="Calibri" panose="020F0502020204030204" pitchFamily="34" charset="0"/>
              </a:rPr>
              <a:t>dbachecks.io/</a:t>
            </a:r>
            <a:r>
              <a:rPr lang="en-US" sz="3600" dirty="0" err="1">
                <a:solidFill>
                  <a:schemeClr val="tx1"/>
                </a:solidFill>
                <a:latin typeface="Calibri" panose="020F0502020204030204" pitchFamily="34" charset="0"/>
                <a:cs typeface="Calibri" panose="020F0502020204030204" pitchFamily="34" charset="0"/>
              </a:rPr>
              <a:t>deepdive</a:t>
            </a:r>
            <a:endParaRPr lang="en-US" sz="3600" dirty="0">
              <a:solidFill>
                <a:schemeClr val="tx1"/>
              </a:solidFill>
              <a:latin typeface="Calibri" panose="020F0502020204030204" pitchFamily="34" charset="0"/>
              <a:cs typeface="Calibri" panose="020F0502020204030204" pitchFamily="34" charset="0"/>
            </a:endParaRPr>
          </a:p>
          <a:p>
            <a:pPr marL="0" indent="0">
              <a:lnSpc>
                <a:spcPct val="150000"/>
              </a:lnSpc>
              <a:buNone/>
            </a:pPr>
            <a:r>
              <a:rPr lang="en-US" sz="3600" dirty="0">
                <a:solidFill>
                  <a:schemeClr val="tx1"/>
                </a:solidFill>
                <a:latin typeface="Calibri" panose="020F0502020204030204" pitchFamily="34" charset="0"/>
                <a:cs typeface="Calibri" panose="020F0502020204030204" pitchFamily="34" charset="0"/>
              </a:rPr>
              <a:t>dbachecks.io/blog</a:t>
            </a:r>
          </a:p>
          <a:p>
            <a:pPr marL="0" indent="0">
              <a:lnSpc>
                <a:spcPct val="150000"/>
              </a:lnSpc>
              <a:buNone/>
            </a:pPr>
            <a:r>
              <a:rPr lang="en-US" sz="3600" dirty="0">
                <a:solidFill>
                  <a:schemeClr val="tx1"/>
                </a:solidFill>
                <a:latin typeface="Calibri" panose="020F0502020204030204" pitchFamily="34" charset="0"/>
                <a:cs typeface="Calibri" panose="020F0502020204030204" pitchFamily="34" charset="0"/>
              </a:rPr>
              <a:t>dbachecks.io/twitter</a:t>
            </a:r>
          </a:p>
        </p:txBody>
      </p:sp>
      <p:sp>
        <p:nvSpPr>
          <p:cNvPr id="2" name="Title 1"/>
          <p:cNvSpPr>
            <a:spLocks noGrp="1"/>
          </p:cNvSpPr>
          <p:nvPr>
            <p:ph type="title"/>
          </p:nvPr>
        </p:nvSpPr>
        <p:spPr/>
        <p:txBody>
          <a:bodyPr/>
          <a:lstStyle/>
          <a:p>
            <a:r>
              <a:rPr lang="en-US" dirty="0"/>
              <a:t>Blog posts &amp; Twitter</a:t>
            </a:r>
          </a:p>
        </p:txBody>
      </p:sp>
    </p:spTree>
    <p:extLst>
      <p:ext uri="{BB962C8B-B14F-4D97-AF65-F5344CB8AC3E}">
        <p14:creationId xmlns:p14="http://schemas.microsoft.com/office/powerpoint/2010/main" val="13549973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39330" y="1778431"/>
            <a:ext cx="7492542" cy="2400496"/>
          </a:xfrm>
        </p:spPr>
        <p:txBody>
          <a:bodyPr/>
          <a:lstStyle/>
          <a:p>
            <a:pPr>
              <a:lnSpc>
                <a:spcPct val="100000"/>
              </a:lnSpc>
            </a:pPr>
            <a:r>
              <a:rPr lang="en-US" dirty="0"/>
              <a:t>Questions!</a:t>
            </a:r>
          </a:p>
        </p:txBody>
      </p:sp>
      <p:pic>
        <p:nvPicPr>
          <p:cNvPr id="2050" name="Picture 2" descr="https://dbatools.io/wp-content/uploads/2017/04/sticker-thor.png">
            <a:extLst>
              <a:ext uri="{FF2B5EF4-FFF2-40B4-BE49-F238E27FC236}">
                <a16:creationId xmlns:a16="http://schemas.microsoft.com/office/drawing/2014/main" id="{24FF7E7D-720B-4445-8D4C-69A98A1357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3931" y="1778431"/>
            <a:ext cx="1879111" cy="2577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7035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39330" y="1778431"/>
            <a:ext cx="7492542" cy="2400496"/>
          </a:xfrm>
        </p:spPr>
        <p:txBody>
          <a:bodyPr/>
          <a:lstStyle/>
          <a:p>
            <a:pPr>
              <a:lnSpc>
                <a:spcPct val="100000"/>
              </a:lnSpc>
            </a:pPr>
            <a:r>
              <a:rPr lang="en-US" dirty="0"/>
              <a:t>Thank you!</a:t>
            </a:r>
          </a:p>
        </p:txBody>
      </p:sp>
      <p:pic>
        <p:nvPicPr>
          <p:cNvPr id="2050" name="Picture 2" descr="https://dbatools.io/wp-content/uploads/2017/04/sticker-thor.png">
            <a:extLst>
              <a:ext uri="{FF2B5EF4-FFF2-40B4-BE49-F238E27FC236}">
                <a16:creationId xmlns:a16="http://schemas.microsoft.com/office/drawing/2014/main" id="{24FF7E7D-720B-4445-8D4C-69A98A1357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3931" y="1778431"/>
            <a:ext cx="1879111" cy="2577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07471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&amp; the SQL Server Agent</a:t>
            </a:r>
          </a:p>
        </p:txBody>
      </p:sp>
      <p:pic>
        <p:nvPicPr>
          <p:cNvPr id="3" name="Picture 2">
            <a:extLst>
              <a:ext uri="{FF2B5EF4-FFF2-40B4-BE49-F238E27FC236}">
                <a16:creationId xmlns:a16="http://schemas.microsoft.com/office/drawing/2014/main" id="{C4CFB2DE-F589-4400-8C81-EDD8C341E8C3}"/>
              </a:ext>
            </a:extLst>
          </p:cNvPr>
          <p:cNvPicPr>
            <a:picLocks noChangeAspect="1"/>
          </p:cNvPicPr>
          <p:nvPr/>
        </p:nvPicPr>
        <p:blipFill>
          <a:blip r:embed="rId3"/>
          <a:stretch>
            <a:fillRect/>
          </a:stretch>
        </p:blipFill>
        <p:spPr>
          <a:xfrm>
            <a:off x="6146285" y="1660857"/>
            <a:ext cx="4740617" cy="4294036"/>
          </a:xfrm>
          <a:prstGeom prst="rect">
            <a:avLst/>
          </a:prstGeom>
        </p:spPr>
      </p:pic>
      <p:pic>
        <p:nvPicPr>
          <p:cNvPr id="4" name="Picture 3">
            <a:extLst>
              <a:ext uri="{FF2B5EF4-FFF2-40B4-BE49-F238E27FC236}">
                <a16:creationId xmlns:a16="http://schemas.microsoft.com/office/drawing/2014/main" id="{804481E3-4CF1-4C47-8624-F96F2E3711A4}"/>
              </a:ext>
            </a:extLst>
          </p:cNvPr>
          <p:cNvPicPr>
            <a:picLocks noChangeAspect="1"/>
          </p:cNvPicPr>
          <p:nvPr/>
        </p:nvPicPr>
        <p:blipFill>
          <a:blip r:embed="rId4"/>
          <a:stretch>
            <a:fillRect/>
          </a:stretch>
        </p:blipFill>
        <p:spPr>
          <a:xfrm>
            <a:off x="757890" y="1660857"/>
            <a:ext cx="4740616" cy="4294036"/>
          </a:xfrm>
          <a:prstGeom prst="rect">
            <a:avLst/>
          </a:prstGeom>
        </p:spPr>
      </p:pic>
      <p:sp>
        <p:nvSpPr>
          <p:cNvPr id="5" name="Arrow: Right 4">
            <a:extLst>
              <a:ext uri="{FF2B5EF4-FFF2-40B4-BE49-F238E27FC236}">
                <a16:creationId xmlns:a16="http://schemas.microsoft.com/office/drawing/2014/main" id="{3905148A-E5F7-40ED-8DD8-C12B7B6634FA}"/>
              </a:ext>
            </a:extLst>
          </p:cNvPr>
          <p:cNvSpPr/>
          <p:nvPr/>
        </p:nvSpPr>
        <p:spPr>
          <a:xfrm>
            <a:off x="5713605" y="3920439"/>
            <a:ext cx="215097" cy="60943"/>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prstClr val="white"/>
              </a:solidFill>
              <a:latin typeface="Corbel"/>
            </a:endParaRPr>
          </a:p>
        </p:txBody>
      </p:sp>
    </p:spTree>
    <p:extLst>
      <p:ext uri="{BB962C8B-B14F-4D97-AF65-F5344CB8AC3E}">
        <p14:creationId xmlns:p14="http://schemas.microsoft.com/office/powerpoint/2010/main" val="11066539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&amp; the SQL Server Agent</a:t>
            </a:r>
          </a:p>
        </p:txBody>
      </p:sp>
      <p:pic>
        <p:nvPicPr>
          <p:cNvPr id="7" name="Picture 6">
            <a:extLst>
              <a:ext uri="{FF2B5EF4-FFF2-40B4-BE49-F238E27FC236}">
                <a16:creationId xmlns:a16="http://schemas.microsoft.com/office/drawing/2014/main" id="{E60DB5A0-F812-4C28-A6B0-731EF9BED051}"/>
              </a:ext>
            </a:extLst>
          </p:cNvPr>
          <p:cNvPicPr>
            <a:picLocks noChangeAspect="1"/>
          </p:cNvPicPr>
          <p:nvPr/>
        </p:nvPicPr>
        <p:blipFill>
          <a:blip r:embed="rId3"/>
          <a:stretch>
            <a:fillRect/>
          </a:stretch>
        </p:blipFill>
        <p:spPr>
          <a:xfrm>
            <a:off x="756648" y="1660857"/>
            <a:ext cx="4740616" cy="4294036"/>
          </a:xfrm>
          <a:prstGeom prst="rect">
            <a:avLst/>
          </a:prstGeom>
        </p:spPr>
      </p:pic>
      <p:pic>
        <p:nvPicPr>
          <p:cNvPr id="9" name="Picture 8">
            <a:extLst>
              <a:ext uri="{FF2B5EF4-FFF2-40B4-BE49-F238E27FC236}">
                <a16:creationId xmlns:a16="http://schemas.microsoft.com/office/drawing/2014/main" id="{C936E06E-B675-4245-A69A-A6855D701A28}"/>
              </a:ext>
            </a:extLst>
          </p:cNvPr>
          <p:cNvPicPr>
            <a:picLocks noChangeAspect="1"/>
          </p:cNvPicPr>
          <p:nvPr/>
        </p:nvPicPr>
        <p:blipFill>
          <a:blip r:embed="rId4"/>
          <a:stretch>
            <a:fillRect/>
          </a:stretch>
        </p:blipFill>
        <p:spPr>
          <a:xfrm>
            <a:off x="6146283" y="1660857"/>
            <a:ext cx="4740617" cy="4294037"/>
          </a:xfrm>
          <a:prstGeom prst="rect">
            <a:avLst/>
          </a:prstGeom>
        </p:spPr>
      </p:pic>
    </p:spTree>
    <p:extLst>
      <p:ext uri="{BB962C8B-B14F-4D97-AF65-F5344CB8AC3E}">
        <p14:creationId xmlns:p14="http://schemas.microsoft.com/office/powerpoint/2010/main" val="241226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256901"/>
            <a:ext cx="9143998" cy="645270"/>
          </a:xfrm>
        </p:spPr>
        <p:txBody>
          <a:bodyPr/>
          <a:lstStyle/>
          <a:p>
            <a:r>
              <a:rPr lang="en-US" dirty="0"/>
              <a:t>Why Not ISE?</a:t>
            </a:r>
          </a:p>
        </p:txBody>
      </p:sp>
      <p:pic>
        <p:nvPicPr>
          <p:cNvPr id="27" name="Picture 26">
            <a:extLst>
              <a:ext uri="{FF2B5EF4-FFF2-40B4-BE49-F238E27FC236}">
                <a16:creationId xmlns:a16="http://schemas.microsoft.com/office/drawing/2014/main" id="{858ECF91-E2E5-4999-B329-4DB94D1FF6EA}"/>
              </a:ext>
            </a:extLst>
          </p:cNvPr>
          <p:cNvPicPr>
            <a:picLocks noChangeAspect="1"/>
          </p:cNvPicPr>
          <p:nvPr/>
        </p:nvPicPr>
        <p:blipFill>
          <a:blip r:embed="rId2"/>
          <a:stretch>
            <a:fillRect/>
          </a:stretch>
        </p:blipFill>
        <p:spPr>
          <a:xfrm>
            <a:off x="1890321" y="1152838"/>
            <a:ext cx="8384860" cy="2673911"/>
          </a:xfrm>
          <a:prstGeom prst="rect">
            <a:avLst/>
          </a:prstGeom>
        </p:spPr>
      </p:pic>
      <p:pic>
        <p:nvPicPr>
          <p:cNvPr id="28" name="Picture 27">
            <a:extLst>
              <a:ext uri="{FF2B5EF4-FFF2-40B4-BE49-F238E27FC236}">
                <a16:creationId xmlns:a16="http://schemas.microsoft.com/office/drawing/2014/main" id="{85B48368-B690-4D78-B17C-29FA16D5C168}"/>
              </a:ext>
            </a:extLst>
          </p:cNvPr>
          <p:cNvPicPr>
            <a:picLocks noChangeAspect="1"/>
          </p:cNvPicPr>
          <p:nvPr/>
        </p:nvPicPr>
        <p:blipFill>
          <a:blip r:embed="rId3"/>
          <a:stretch>
            <a:fillRect/>
          </a:stretch>
        </p:blipFill>
        <p:spPr>
          <a:xfrm>
            <a:off x="1890321" y="4329455"/>
            <a:ext cx="8384860" cy="1626374"/>
          </a:xfrm>
          <a:prstGeom prst="rect">
            <a:avLst/>
          </a:prstGeom>
        </p:spPr>
      </p:pic>
    </p:spTree>
    <p:extLst>
      <p:ext uri="{BB962C8B-B14F-4D97-AF65-F5344CB8AC3E}">
        <p14:creationId xmlns:p14="http://schemas.microsoft.com/office/powerpoint/2010/main" val="31046813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604682" y="1325971"/>
            <a:ext cx="10986871" cy="3803589"/>
          </a:xfrm>
        </p:spPr>
        <p:txBody>
          <a:bodyPr/>
          <a:lstStyle/>
          <a:p>
            <a:pPr lvl="0">
              <a:lnSpc>
                <a:spcPct val="150000"/>
              </a:lnSpc>
            </a:pPr>
            <a:r>
              <a:rPr lang="en-US" sz="2933" dirty="0"/>
              <a:t>Invite yourself to Slack</a:t>
            </a:r>
          </a:p>
          <a:p>
            <a:pPr lvl="2">
              <a:lnSpc>
                <a:spcPct val="150000"/>
              </a:lnSpc>
            </a:pPr>
            <a:r>
              <a:rPr lang="en-US" sz="2933" dirty="0"/>
              <a:t>dbatools.io/slack</a:t>
            </a:r>
          </a:p>
          <a:p>
            <a:pPr>
              <a:lnSpc>
                <a:spcPct val="150000"/>
              </a:lnSpc>
            </a:pPr>
            <a:r>
              <a:rPr lang="en-US" sz="2933" dirty="0"/>
              <a:t>Join #</a:t>
            </a:r>
            <a:r>
              <a:rPr lang="en-US" sz="2933" dirty="0" err="1"/>
              <a:t>dbachecks</a:t>
            </a:r>
            <a:r>
              <a:rPr lang="en-US" sz="2933" dirty="0"/>
              <a:t> and #dbatools</a:t>
            </a:r>
          </a:p>
          <a:p>
            <a:pPr>
              <a:lnSpc>
                <a:spcPct val="150000"/>
              </a:lnSpc>
            </a:pPr>
            <a:r>
              <a:rPr lang="en-US" sz="2933" dirty="0"/>
              <a:t>Ask questions, possibly get answers in real time ;)</a:t>
            </a:r>
          </a:p>
        </p:txBody>
      </p:sp>
      <p:sp>
        <p:nvSpPr>
          <p:cNvPr id="2" name="Title 1"/>
          <p:cNvSpPr>
            <a:spLocks noGrp="1"/>
          </p:cNvSpPr>
          <p:nvPr>
            <p:ph type="title"/>
          </p:nvPr>
        </p:nvSpPr>
        <p:spPr/>
        <p:txBody>
          <a:bodyPr/>
          <a:lstStyle/>
          <a:p>
            <a:r>
              <a:rPr lang="en-US" dirty="0"/>
              <a:t>Join our Slack channel</a:t>
            </a:r>
          </a:p>
        </p:txBody>
      </p:sp>
      <p:pic>
        <p:nvPicPr>
          <p:cNvPr id="3" name="Picture 2">
            <a:extLst>
              <a:ext uri="{FF2B5EF4-FFF2-40B4-BE49-F238E27FC236}">
                <a16:creationId xmlns:a16="http://schemas.microsoft.com/office/drawing/2014/main" id="{DAEBDFEF-3216-4972-9A82-C93173F1AC10}"/>
              </a:ext>
            </a:extLst>
          </p:cNvPr>
          <p:cNvPicPr>
            <a:picLocks noChangeAspect="1"/>
          </p:cNvPicPr>
          <p:nvPr/>
        </p:nvPicPr>
        <p:blipFill>
          <a:blip r:embed="rId3"/>
          <a:stretch>
            <a:fillRect/>
          </a:stretch>
        </p:blipFill>
        <p:spPr>
          <a:xfrm>
            <a:off x="9640131" y="884942"/>
            <a:ext cx="1587308" cy="1587308"/>
          </a:xfrm>
          <a:prstGeom prst="rect">
            <a:avLst/>
          </a:prstGeom>
        </p:spPr>
      </p:pic>
    </p:spTree>
    <p:extLst>
      <p:ext uri="{BB962C8B-B14F-4D97-AF65-F5344CB8AC3E}">
        <p14:creationId xmlns:p14="http://schemas.microsoft.com/office/powerpoint/2010/main" val="27186381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5DCFED8-7764-4D2B-8745-63F34B8887DE}"/>
              </a:ext>
            </a:extLst>
          </p:cNvPr>
          <p:cNvSpPr>
            <a:spLocks noGrp="1"/>
          </p:cNvSpPr>
          <p:nvPr>
            <p:ph type="ctrTitle"/>
          </p:nvPr>
        </p:nvSpPr>
        <p:spPr>
          <a:xfrm>
            <a:off x="1588" y="2379799"/>
            <a:ext cx="8284269" cy="2098405"/>
          </a:xfrm>
        </p:spPr>
        <p:txBody>
          <a:bodyPr/>
          <a:lstStyle/>
          <a:p>
            <a:pPr>
              <a:lnSpc>
                <a:spcPct val="100000"/>
              </a:lnSpc>
            </a:pPr>
            <a:r>
              <a:rPr lang="en-US" sz="6665" dirty="0"/>
              <a:t>Crowdsourced Test Writing</a:t>
            </a:r>
          </a:p>
        </p:txBody>
      </p:sp>
      <p:pic>
        <p:nvPicPr>
          <p:cNvPr id="7" name="Picture 6">
            <a:extLst>
              <a:ext uri="{FF2B5EF4-FFF2-40B4-BE49-F238E27FC236}">
                <a16:creationId xmlns:a16="http://schemas.microsoft.com/office/drawing/2014/main" id="{E63723E6-9421-45DB-ABE0-5919BBB9EC14}"/>
              </a:ext>
            </a:extLst>
          </p:cNvPr>
          <p:cNvPicPr>
            <a:picLocks noChangeAspect="1"/>
          </p:cNvPicPr>
          <p:nvPr/>
        </p:nvPicPr>
        <p:blipFill>
          <a:blip r:embed="rId3"/>
          <a:stretch>
            <a:fillRect/>
          </a:stretch>
        </p:blipFill>
        <p:spPr>
          <a:xfrm>
            <a:off x="9167893" y="1410094"/>
            <a:ext cx="2334445" cy="3689562"/>
          </a:xfrm>
          <a:prstGeom prst="rect">
            <a:avLst/>
          </a:prstGeom>
        </p:spPr>
      </p:pic>
    </p:spTree>
    <p:extLst>
      <p:ext uri="{BB962C8B-B14F-4D97-AF65-F5344CB8AC3E}">
        <p14:creationId xmlns:p14="http://schemas.microsoft.com/office/powerpoint/2010/main" val="10182574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5DCFED8-7764-4D2B-8745-63F34B8887DE}"/>
              </a:ext>
            </a:extLst>
          </p:cNvPr>
          <p:cNvSpPr>
            <a:spLocks noGrp="1"/>
          </p:cNvSpPr>
          <p:nvPr>
            <p:ph type="ctrTitle"/>
          </p:nvPr>
        </p:nvSpPr>
        <p:spPr>
          <a:xfrm>
            <a:off x="1588" y="1194599"/>
            <a:ext cx="8284269" cy="2400496"/>
          </a:xfrm>
        </p:spPr>
        <p:txBody>
          <a:bodyPr/>
          <a:lstStyle/>
          <a:p>
            <a:pPr>
              <a:lnSpc>
                <a:spcPct val="100000"/>
              </a:lnSpc>
            </a:pPr>
            <a:r>
              <a:rPr lang="en-US" sz="6665" dirty="0"/>
              <a:t>tools we use</a:t>
            </a:r>
          </a:p>
        </p:txBody>
      </p:sp>
      <p:sp>
        <p:nvSpPr>
          <p:cNvPr id="8" name="Subtitle 7">
            <a:extLst>
              <a:ext uri="{FF2B5EF4-FFF2-40B4-BE49-F238E27FC236}">
                <a16:creationId xmlns:a16="http://schemas.microsoft.com/office/drawing/2014/main" id="{D6C2EBB7-5EAC-44A8-BD58-EB99420A582F}"/>
              </a:ext>
            </a:extLst>
          </p:cNvPr>
          <p:cNvSpPr>
            <a:spLocks noGrp="1"/>
          </p:cNvSpPr>
          <p:nvPr>
            <p:ph type="subTitle" idx="1"/>
          </p:nvPr>
        </p:nvSpPr>
        <p:spPr>
          <a:xfrm>
            <a:off x="2219536" y="3697273"/>
            <a:ext cx="5926907" cy="604820"/>
          </a:xfrm>
        </p:spPr>
        <p:txBody>
          <a:bodyPr/>
          <a:lstStyle/>
          <a:p>
            <a:r>
              <a:rPr lang="en-US" dirty="0"/>
              <a:t>and how we use them, all free</a:t>
            </a:r>
          </a:p>
        </p:txBody>
      </p:sp>
      <p:pic>
        <p:nvPicPr>
          <p:cNvPr id="2052" name="Picture 4" descr="key, tool icon">
            <a:extLst>
              <a:ext uri="{FF2B5EF4-FFF2-40B4-BE49-F238E27FC236}">
                <a16:creationId xmlns:a16="http://schemas.microsoft.com/office/drawing/2014/main" id="{65811B72-D9A7-4518-8402-02B93968F8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5857" y="1235570"/>
            <a:ext cx="3779773" cy="3779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4480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5DCFED8-7764-4D2B-8745-63F34B8887DE}"/>
              </a:ext>
            </a:extLst>
          </p:cNvPr>
          <p:cNvSpPr>
            <a:spLocks noGrp="1"/>
          </p:cNvSpPr>
          <p:nvPr>
            <p:ph type="ctrTitle"/>
          </p:nvPr>
        </p:nvSpPr>
        <p:spPr>
          <a:xfrm>
            <a:off x="1588" y="1194599"/>
            <a:ext cx="8284269" cy="2400496"/>
          </a:xfrm>
        </p:spPr>
        <p:txBody>
          <a:bodyPr/>
          <a:lstStyle/>
          <a:p>
            <a:pPr>
              <a:lnSpc>
                <a:spcPct val="100000"/>
              </a:lnSpc>
            </a:pPr>
            <a:r>
              <a:rPr lang="en-US" sz="6665" dirty="0"/>
              <a:t>VSTS</a:t>
            </a:r>
          </a:p>
        </p:txBody>
      </p:sp>
      <p:sp>
        <p:nvSpPr>
          <p:cNvPr id="4" name="Subtitle 7">
            <a:extLst>
              <a:ext uri="{FF2B5EF4-FFF2-40B4-BE49-F238E27FC236}">
                <a16:creationId xmlns:a16="http://schemas.microsoft.com/office/drawing/2014/main" id="{0103D89C-3EF3-4696-ACBE-5323ED13720A}"/>
              </a:ext>
            </a:extLst>
          </p:cNvPr>
          <p:cNvSpPr>
            <a:spLocks noGrp="1"/>
          </p:cNvSpPr>
          <p:nvPr>
            <p:ph type="subTitle" idx="1"/>
          </p:nvPr>
        </p:nvSpPr>
        <p:spPr>
          <a:xfrm>
            <a:off x="2219536" y="3697273"/>
            <a:ext cx="5926907" cy="604820"/>
          </a:xfrm>
        </p:spPr>
        <p:txBody>
          <a:bodyPr/>
          <a:lstStyle/>
          <a:p>
            <a:r>
              <a:rPr lang="en-US" dirty="0">
                <a:solidFill>
                  <a:srgbClr val="0078D7"/>
                </a:solidFill>
              </a:rPr>
              <a:t>Visual Studio Team Services</a:t>
            </a:r>
          </a:p>
        </p:txBody>
      </p:sp>
      <p:pic>
        <p:nvPicPr>
          <p:cNvPr id="2" name="Picture 1">
            <a:extLst>
              <a:ext uri="{FF2B5EF4-FFF2-40B4-BE49-F238E27FC236}">
                <a16:creationId xmlns:a16="http://schemas.microsoft.com/office/drawing/2014/main" id="{A5041E09-4236-4304-ADA6-D5A97DA000EB}"/>
              </a:ext>
            </a:extLst>
          </p:cNvPr>
          <p:cNvPicPr>
            <a:picLocks noChangeAspect="1"/>
          </p:cNvPicPr>
          <p:nvPr/>
        </p:nvPicPr>
        <p:blipFill>
          <a:blip r:embed="rId3"/>
          <a:stretch>
            <a:fillRect/>
          </a:stretch>
        </p:blipFill>
        <p:spPr>
          <a:xfrm>
            <a:off x="8508383" y="1457354"/>
            <a:ext cx="3589066" cy="3589066"/>
          </a:xfrm>
          <a:prstGeom prst="rect">
            <a:avLst/>
          </a:prstGeom>
        </p:spPr>
      </p:pic>
    </p:spTree>
    <p:extLst>
      <p:ext uri="{BB962C8B-B14F-4D97-AF65-F5344CB8AC3E}">
        <p14:creationId xmlns:p14="http://schemas.microsoft.com/office/powerpoint/2010/main" val="34103385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more information</a:t>
            </a:r>
          </a:p>
        </p:txBody>
      </p:sp>
      <p:sp>
        <p:nvSpPr>
          <p:cNvPr id="6" name="Rectangle 5">
            <a:extLst>
              <a:ext uri="{FF2B5EF4-FFF2-40B4-BE49-F238E27FC236}">
                <a16:creationId xmlns:a16="http://schemas.microsoft.com/office/drawing/2014/main" id="{176D7545-CC71-42AA-ABA2-8AFFFBD2586F}"/>
              </a:ext>
            </a:extLst>
          </p:cNvPr>
          <p:cNvSpPr/>
          <p:nvPr/>
        </p:nvSpPr>
        <p:spPr>
          <a:xfrm>
            <a:off x="3930692" y="2932081"/>
            <a:ext cx="4330619" cy="584647"/>
          </a:xfrm>
          <a:prstGeom prst="rect">
            <a:avLst/>
          </a:prstGeom>
        </p:spPr>
        <p:txBody>
          <a:bodyPr wrap="square">
            <a:spAutoFit/>
          </a:bodyPr>
          <a:lstStyle/>
          <a:p>
            <a:pPr algn="ctr"/>
            <a:r>
              <a:rPr lang="en-US" sz="3199" dirty="0">
                <a:solidFill>
                  <a:srgbClr val="B2B2B2"/>
                </a:solidFill>
                <a:latin typeface="Corbel"/>
              </a:rPr>
              <a:t>sqlps.io/</a:t>
            </a:r>
            <a:r>
              <a:rPr lang="en-US" sz="3199" dirty="0" err="1">
                <a:solidFill>
                  <a:srgbClr val="B2B2B2"/>
                </a:solidFill>
                <a:latin typeface="Corbel"/>
              </a:rPr>
              <a:t>vsts</a:t>
            </a:r>
            <a:endParaRPr lang="en-US" sz="3199" dirty="0">
              <a:solidFill>
                <a:srgbClr val="B2B2B2"/>
              </a:solidFill>
              <a:latin typeface="Corbel"/>
            </a:endParaRPr>
          </a:p>
        </p:txBody>
      </p:sp>
    </p:spTree>
    <p:extLst>
      <p:ext uri="{BB962C8B-B14F-4D97-AF65-F5344CB8AC3E}">
        <p14:creationId xmlns:p14="http://schemas.microsoft.com/office/powerpoint/2010/main" val="234150386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5DCFED8-7764-4D2B-8745-63F34B8887DE}"/>
              </a:ext>
            </a:extLst>
          </p:cNvPr>
          <p:cNvSpPr>
            <a:spLocks noGrp="1"/>
          </p:cNvSpPr>
          <p:nvPr>
            <p:ph type="ctrTitle"/>
          </p:nvPr>
        </p:nvSpPr>
        <p:spPr>
          <a:xfrm>
            <a:off x="1588" y="1194599"/>
            <a:ext cx="8284269" cy="2400496"/>
          </a:xfrm>
        </p:spPr>
        <p:txBody>
          <a:bodyPr/>
          <a:lstStyle/>
          <a:p>
            <a:pPr>
              <a:lnSpc>
                <a:spcPct val="100000"/>
              </a:lnSpc>
            </a:pPr>
            <a:r>
              <a:rPr lang="en-US" sz="6665" dirty="0" err="1"/>
              <a:t>AppVeyor</a:t>
            </a:r>
            <a:endParaRPr lang="en-US" sz="6665" dirty="0"/>
          </a:p>
        </p:txBody>
      </p:sp>
      <p:pic>
        <p:nvPicPr>
          <p:cNvPr id="7170" name="Picture 2" descr="Image result for appveyor logo">
            <a:extLst>
              <a:ext uri="{FF2B5EF4-FFF2-40B4-BE49-F238E27FC236}">
                <a16:creationId xmlns:a16="http://schemas.microsoft.com/office/drawing/2014/main" id="{93F36941-B07F-4797-B107-7C0D5BC5702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03277" y="1598756"/>
            <a:ext cx="2933256" cy="2933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4973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604682" y="1325971"/>
            <a:ext cx="10986871" cy="3803589"/>
          </a:xfrm>
        </p:spPr>
        <p:txBody>
          <a:bodyPr/>
          <a:lstStyle/>
          <a:p>
            <a:pPr lvl="0">
              <a:lnSpc>
                <a:spcPct val="150000"/>
              </a:lnSpc>
            </a:pPr>
            <a:r>
              <a:rPr lang="en-US" sz="2933" dirty="0"/>
              <a:t>Continuous Integration solution for Windows</a:t>
            </a:r>
          </a:p>
          <a:p>
            <a:pPr lvl="0">
              <a:lnSpc>
                <a:spcPct val="150000"/>
              </a:lnSpc>
            </a:pPr>
            <a:r>
              <a:rPr lang="en-US" sz="2933" dirty="0"/>
              <a:t>Often used by PowerShell projects</a:t>
            </a:r>
          </a:p>
          <a:p>
            <a:pPr lvl="0">
              <a:lnSpc>
                <a:spcPct val="150000"/>
              </a:lnSpc>
            </a:pPr>
            <a:r>
              <a:rPr lang="en-US" sz="2933" dirty="0"/>
              <a:t>Fast build VMs with pre-installed software</a:t>
            </a:r>
          </a:p>
          <a:p>
            <a:pPr lvl="0">
              <a:lnSpc>
                <a:spcPct val="150000"/>
              </a:lnSpc>
            </a:pPr>
            <a:r>
              <a:rPr lang="en-US" sz="2933" dirty="0"/>
              <a:t>Free for OSS</a:t>
            </a:r>
          </a:p>
        </p:txBody>
      </p:sp>
      <p:sp>
        <p:nvSpPr>
          <p:cNvPr id="2" name="Title 1"/>
          <p:cNvSpPr>
            <a:spLocks noGrp="1"/>
          </p:cNvSpPr>
          <p:nvPr>
            <p:ph type="title"/>
          </p:nvPr>
        </p:nvSpPr>
        <p:spPr/>
        <p:txBody>
          <a:bodyPr/>
          <a:lstStyle/>
          <a:p>
            <a:r>
              <a:rPr lang="en-US" dirty="0" err="1"/>
              <a:t>AppVeyor</a:t>
            </a:r>
            <a:endParaRPr lang="en-US" dirty="0"/>
          </a:p>
        </p:txBody>
      </p:sp>
      <p:pic>
        <p:nvPicPr>
          <p:cNvPr id="6" name="Picture 2" descr="Image result for appveyor logo">
            <a:extLst>
              <a:ext uri="{FF2B5EF4-FFF2-40B4-BE49-F238E27FC236}">
                <a16:creationId xmlns:a16="http://schemas.microsoft.com/office/drawing/2014/main" id="{D18BA6BC-B712-41C3-B055-110ADC8394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51763" y="686860"/>
            <a:ext cx="2213962" cy="2213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2132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85710" y="1409277"/>
            <a:ext cx="10760972" cy="4188583"/>
          </a:xfrm>
          <a:prstGeom prst="rect">
            <a:avLst/>
          </a:prstGeom>
          <a:noFill/>
          <a:ln>
            <a:noFill/>
          </a:ln>
        </p:spPr>
        <p:txBody>
          <a:bodyPr wrap="square" rtlCol="0">
            <a:spAutoFit/>
          </a:bodyPr>
          <a:lstStyle/>
          <a:p>
            <a:pPr marL="380905" indent="-380905">
              <a:lnSpc>
                <a:spcPct val="120000"/>
              </a:lnSpc>
              <a:buFont typeface="Arial" panose="020B0604020202020204" pitchFamily="34" charset="0"/>
              <a:buChar char="•"/>
            </a:pPr>
            <a:r>
              <a:rPr lang="en-US" sz="3199" dirty="0">
                <a:solidFill>
                  <a:srgbClr val="B2B2B2"/>
                </a:solidFill>
                <a:latin typeface="Corbel"/>
              </a:rPr>
              <a:t>Starts 4 VMs with pre-installed SQL Server instances</a:t>
            </a:r>
          </a:p>
          <a:p>
            <a:pPr marL="990352" lvl="1" indent="-380905">
              <a:lnSpc>
                <a:spcPct val="120000"/>
              </a:lnSpc>
              <a:buFont typeface="Arial" panose="020B0604020202020204" pitchFamily="34" charset="0"/>
              <a:buChar char="•"/>
            </a:pPr>
            <a:r>
              <a:rPr lang="en-US" sz="3199" dirty="0">
                <a:solidFill>
                  <a:srgbClr val="B2B2B2"/>
                </a:solidFill>
                <a:latin typeface="Corbel"/>
              </a:rPr>
              <a:t>SQL Server 2008 R2</a:t>
            </a:r>
          </a:p>
          <a:p>
            <a:pPr marL="990352" lvl="1" indent="-380905">
              <a:lnSpc>
                <a:spcPct val="120000"/>
              </a:lnSpc>
              <a:buFont typeface="Arial" panose="020B0604020202020204" pitchFamily="34" charset="0"/>
              <a:buChar char="•"/>
            </a:pPr>
            <a:r>
              <a:rPr lang="en-US" sz="3199" dirty="0">
                <a:solidFill>
                  <a:srgbClr val="B2B2B2"/>
                </a:solidFill>
                <a:latin typeface="Corbel"/>
              </a:rPr>
              <a:t>SQL Server 2016</a:t>
            </a:r>
          </a:p>
          <a:p>
            <a:pPr marL="990352" lvl="1" indent="-380905">
              <a:lnSpc>
                <a:spcPct val="120000"/>
              </a:lnSpc>
              <a:buFont typeface="Arial" panose="020B0604020202020204" pitchFamily="34" charset="0"/>
              <a:buChar char="•"/>
            </a:pPr>
            <a:r>
              <a:rPr lang="en-US" sz="3199" dirty="0">
                <a:solidFill>
                  <a:srgbClr val="B2B2B2"/>
                </a:solidFill>
                <a:latin typeface="Corbel"/>
              </a:rPr>
              <a:t>SQL Server 2016 for restart/update commands</a:t>
            </a:r>
          </a:p>
          <a:p>
            <a:pPr marL="990352" lvl="1" indent="-380905">
              <a:lnSpc>
                <a:spcPct val="120000"/>
              </a:lnSpc>
              <a:buFont typeface="Arial" panose="020B0604020202020204" pitchFamily="34" charset="0"/>
              <a:buChar char="•"/>
            </a:pPr>
            <a:r>
              <a:rPr lang="en-US" sz="3199" dirty="0">
                <a:solidFill>
                  <a:srgbClr val="B2B2B2"/>
                </a:solidFill>
                <a:latin typeface="Corbel"/>
              </a:rPr>
              <a:t>SQL Server 2016 + 2008 R2 for migration commands</a:t>
            </a:r>
          </a:p>
          <a:p>
            <a:pPr marL="380905" indent="-380905">
              <a:lnSpc>
                <a:spcPct val="120000"/>
              </a:lnSpc>
              <a:buFont typeface="Arial" panose="020B0604020202020204" pitchFamily="34" charset="0"/>
              <a:buChar char="•"/>
            </a:pPr>
            <a:r>
              <a:rPr lang="en-US" sz="3199" dirty="0">
                <a:solidFill>
                  <a:srgbClr val="B2B2B2"/>
                </a:solidFill>
                <a:latin typeface="Corbel"/>
              </a:rPr>
              <a:t>Ensures standards – help, tab-indented, trailing spaces</a:t>
            </a:r>
          </a:p>
          <a:p>
            <a:pPr marL="380905" indent="-380905">
              <a:lnSpc>
                <a:spcPct val="120000"/>
              </a:lnSpc>
              <a:buFont typeface="Arial" panose="020B0604020202020204" pitchFamily="34" charset="0"/>
              <a:buChar char="•"/>
            </a:pPr>
            <a:r>
              <a:rPr lang="en-US" sz="3199" dirty="0">
                <a:solidFill>
                  <a:srgbClr val="B2B2B2"/>
                </a:solidFill>
                <a:latin typeface="Corbel"/>
              </a:rPr>
              <a:t>dbatools.io/ci and dbatools.io/tests</a:t>
            </a:r>
          </a:p>
        </p:txBody>
      </p:sp>
      <p:sp>
        <p:nvSpPr>
          <p:cNvPr id="5" name="Title 1">
            <a:extLst>
              <a:ext uri="{FF2B5EF4-FFF2-40B4-BE49-F238E27FC236}">
                <a16:creationId xmlns:a16="http://schemas.microsoft.com/office/drawing/2014/main" id="{AD4171E6-BCE7-4C01-8B2E-01637F9E8D21}"/>
              </a:ext>
            </a:extLst>
          </p:cNvPr>
          <p:cNvSpPr txBox="1">
            <a:spLocks/>
          </p:cNvSpPr>
          <p:nvPr/>
        </p:nvSpPr>
        <p:spPr>
          <a:xfrm>
            <a:off x="494576" y="360650"/>
            <a:ext cx="10969943" cy="817062"/>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sz="4799" dirty="0" err="1">
                <a:solidFill>
                  <a:srgbClr val="B2B2B2"/>
                </a:solidFill>
              </a:rPr>
              <a:t>AppVeyor</a:t>
            </a:r>
            <a:r>
              <a:rPr lang="en-GB" sz="4799" dirty="0">
                <a:solidFill>
                  <a:srgbClr val="B2B2B2"/>
                </a:solidFill>
              </a:rPr>
              <a:t> is essential to our build process</a:t>
            </a:r>
          </a:p>
        </p:txBody>
      </p:sp>
    </p:spTree>
    <p:extLst>
      <p:ext uri="{BB962C8B-B14F-4D97-AF65-F5344CB8AC3E}">
        <p14:creationId xmlns:p14="http://schemas.microsoft.com/office/powerpoint/2010/main" val="1987454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5DCFED8-7764-4D2B-8745-63F34B8887DE}"/>
              </a:ext>
            </a:extLst>
          </p:cNvPr>
          <p:cNvSpPr>
            <a:spLocks noGrp="1"/>
          </p:cNvSpPr>
          <p:nvPr>
            <p:ph type="ctrTitle"/>
          </p:nvPr>
        </p:nvSpPr>
        <p:spPr>
          <a:xfrm>
            <a:off x="1588" y="1194599"/>
            <a:ext cx="8284269" cy="2400496"/>
          </a:xfrm>
        </p:spPr>
        <p:txBody>
          <a:bodyPr/>
          <a:lstStyle/>
          <a:p>
            <a:pPr>
              <a:lnSpc>
                <a:spcPct val="100000"/>
              </a:lnSpc>
            </a:pPr>
            <a:r>
              <a:rPr lang="en-US" sz="6665" dirty="0"/>
              <a:t>Power BI</a:t>
            </a:r>
          </a:p>
        </p:txBody>
      </p:sp>
      <p:pic>
        <p:nvPicPr>
          <p:cNvPr id="8194" name="Picture 2" descr="Image result for power bi logo">
            <a:extLst>
              <a:ext uri="{FF2B5EF4-FFF2-40B4-BE49-F238E27FC236}">
                <a16:creationId xmlns:a16="http://schemas.microsoft.com/office/drawing/2014/main" id="{920CDFFE-4E67-4E32-AF94-FB1C5C4D3A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5708" y="1423781"/>
            <a:ext cx="3390337" cy="3390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5181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D4171E6-BCE7-4C01-8B2E-01637F9E8D21}"/>
              </a:ext>
            </a:extLst>
          </p:cNvPr>
          <p:cNvSpPr txBox="1">
            <a:spLocks/>
          </p:cNvSpPr>
          <p:nvPr/>
        </p:nvSpPr>
        <p:spPr>
          <a:xfrm>
            <a:off x="494576" y="360650"/>
            <a:ext cx="10969943" cy="817062"/>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sz="4799" dirty="0">
                <a:solidFill>
                  <a:srgbClr val="B2B2B2"/>
                </a:solidFill>
              </a:rPr>
              <a:t>     Dashboards galore</a:t>
            </a:r>
          </a:p>
        </p:txBody>
      </p:sp>
      <p:pic>
        <p:nvPicPr>
          <p:cNvPr id="11268" name="Picture 4" descr="Smiling Face With Heart-Eyes on Microsoft Windows 10 Fall Creators Update">
            <a:extLst>
              <a:ext uri="{FF2B5EF4-FFF2-40B4-BE49-F238E27FC236}">
                <a16:creationId xmlns:a16="http://schemas.microsoft.com/office/drawing/2014/main" id="{AAE533B9-FAC8-4CC8-AB70-DB32BB72AE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05" y="277445"/>
            <a:ext cx="724757" cy="724757"/>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image">
            <a:extLst>
              <a:ext uri="{FF2B5EF4-FFF2-40B4-BE49-F238E27FC236}">
                <a16:creationId xmlns:a16="http://schemas.microsoft.com/office/drawing/2014/main" id="{44CF9F10-9D21-43F9-817D-76A8CFCC7D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34019" y="1363173"/>
            <a:ext cx="8323965" cy="4680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4379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9c363bf2-5b45-466b-878f-3d04a29d6043&quot;,&quot;TimeStamp&quot;:&quot;2018-04-22T20:53:48.1958269+01:00&quot;}"/>
</p:tagLst>
</file>

<file path=ppt/tags/tag10.xml><?xml version="1.0" encoding="utf-8"?>
<p:tagLst xmlns:a="http://schemas.openxmlformats.org/drawingml/2006/main" xmlns:r="http://schemas.openxmlformats.org/officeDocument/2006/relationships" xmlns:p="http://schemas.openxmlformats.org/presentationml/2006/main">
  <p:tag name="__MICROSOFT_TRANSLATOR_CLM_SLIDEINFO" val="{&quot;Guid&quot;:&quot;37f5d206-773b-48c8-a880-fb7e78b41219&quot;,&quot;TimeStamp&quot;:&quot;2018-04-22T20:53:48.1958269+01:00&quot;}"/>
</p:tagLst>
</file>

<file path=ppt/tags/tag11.xml><?xml version="1.0" encoding="utf-8"?>
<p:tagLst xmlns:a="http://schemas.openxmlformats.org/drawingml/2006/main" xmlns:r="http://schemas.openxmlformats.org/officeDocument/2006/relationships" xmlns:p="http://schemas.openxmlformats.org/presentationml/2006/main">
  <p:tag name="__MICROSOFT_TRANSLATOR_CLM_SLIDEINFO" val="{&quot;Guid&quot;:&quot;37f5d206-773b-48c8-a880-fb7e78b41219&quot;,&quot;TimeStamp&quot;:&quot;2018-04-22T20:53:48.1958269+01:00&quot;}"/>
</p:tagLst>
</file>

<file path=ppt/tags/tag12.xml><?xml version="1.0" encoding="utf-8"?>
<p:tagLst xmlns:a="http://schemas.openxmlformats.org/drawingml/2006/main" xmlns:r="http://schemas.openxmlformats.org/officeDocument/2006/relationships" xmlns:p="http://schemas.openxmlformats.org/presentationml/2006/main">
  <p:tag name="__MICROSOFT_TRANSLATOR_CLM_SLIDEINFO" val="{&quot;Guid&quot;:&quot;37f5d206-773b-48c8-a880-fb7e78b41219&quot;,&quot;TimeStamp&quot;:&quot;2018-04-22T20:53:48.1958269+01: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a1f32860-6fe7-4a76-8c4d-d0c27d247250&quot;,&quot;TimeStamp&quot;:&quot;2018-04-22T20:53:48.1958269+01: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d41ca9f8-a388-4c37-9ae7-bb3980008f1c&quot;,&quot;TimeStamp&quot;:&quot;2018-04-22T20:53:48.1958269+01: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37f5d206-773b-48c8-a880-fb7e78b41219&quot;,&quot;TimeStamp&quot;:&quot;2018-04-22T20:53:48.1958269+01: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c355c78a-38b1-448d-a783-e8253ab0c306&quot;,&quot;TimeStamp&quot;:&quot;2018-04-22T20:53:48.1958269+01: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37f5d206-773b-48c8-a880-fb7e78b41219&quot;,&quot;TimeStamp&quot;:&quot;2018-04-22T20:53:48.1958269+01: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37f5d206-773b-48c8-a880-fb7e78b41219&quot;,&quot;TimeStamp&quot;:&quot;2018-04-22T20:53:48.1958269+01: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37f5d206-773b-48c8-a880-fb7e78b41219&quot;,&quot;TimeStamp&quot;:&quot;2018-04-22T20:53:48.1958269+01:00&quot;}"/>
</p:tagLst>
</file>

<file path=ppt/tags/tag9.xml><?xml version="1.0" encoding="utf-8"?>
<p:tagLst xmlns:a="http://schemas.openxmlformats.org/drawingml/2006/main" xmlns:r="http://schemas.openxmlformats.org/officeDocument/2006/relationships" xmlns:p="http://schemas.openxmlformats.org/presentationml/2006/main">
  <p:tag name="__MICROSOFT_TRANSLATOR_CLM_SLIDEINFO" val="{&quot;Guid&quot;:&quot;37f5d206-773b-48c8-a880-fb7e78b41219&quot;,&quot;TimeStamp&quot;:&quot;2018-04-22T20:53:48.1958269+01:00&quot;}"/>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alkboard 16x9">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TF00001018.potx" id="{D19C2884-2C55-4C1A-A5C2-5D03FF1F35A4}" vid="{5F7A9C6A-558C-4654-B762-2F22BC904FA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251</TotalTime>
  <Words>3986</Words>
  <Application>Microsoft Office PowerPoint</Application>
  <PresentationFormat>Widescreen</PresentationFormat>
  <Paragraphs>818</Paragraphs>
  <Slides>120</Slides>
  <Notes>93</Notes>
  <HiddenSlides>1</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120</vt:i4>
      </vt:variant>
    </vt:vector>
  </HeadingPairs>
  <TitlesOfParts>
    <vt:vector size="136" baseType="lpstr">
      <vt:lpstr>AppleStorm</vt:lpstr>
      <vt:lpstr>Arial</vt:lpstr>
      <vt:lpstr>Calibri</vt:lpstr>
      <vt:lpstr>Century Gothic</vt:lpstr>
      <vt:lpstr>Consolas</vt:lpstr>
      <vt:lpstr>Corbel</vt:lpstr>
      <vt:lpstr>Gill Sans</vt:lpstr>
      <vt:lpstr>Gotham Book</vt:lpstr>
      <vt:lpstr>Gotham Light</vt:lpstr>
      <vt:lpstr>Gotham Medium</vt:lpstr>
      <vt:lpstr>Lucida Console</vt:lpstr>
      <vt:lpstr>Proxima Nova Light</vt:lpstr>
      <vt:lpstr>Segoe UI</vt:lpstr>
      <vt:lpstr>Segoe UI Light</vt:lpstr>
      <vt:lpstr>Segoe UI Semilight</vt:lpstr>
      <vt:lpstr>Chalkboard 16x9</vt:lpstr>
      <vt:lpstr>PowerPoint Presentation</vt:lpstr>
      <vt:lpstr>Rob Sewell</vt:lpstr>
      <vt:lpstr>Rob Sewell</vt:lpstr>
      <vt:lpstr>Agenda, before lunch</vt:lpstr>
      <vt:lpstr>Agenda, after lunch</vt:lpstr>
      <vt:lpstr>Problems we’re aiming to solve</vt:lpstr>
      <vt:lpstr>PowerPoint Presentation</vt:lpstr>
      <vt:lpstr>PowerShell Code Editors</vt:lpstr>
      <vt:lpstr>Why Not ISE?</vt:lpstr>
      <vt:lpstr>PowerShell Editor Services</vt:lpstr>
      <vt:lpstr>PowerPoint Presentation</vt:lpstr>
      <vt:lpstr>Multi-Platform</vt:lpstr>
      <vt:lpstr>Multi-Language</vt:lpstr>
      <vt:lpstr>Multi-Language</vt:lpstr>
      <vt:lpstr>PowerPoint Presentation</vt:lpstr>
      <vt:lpstr>Multiple Source Control</vt:lpstr>
      <vt:lpstr>Configurable</vt:lpstr>
      <vt:lpstr>Keyboard Shortcuts</vt:lpstr>
      <vt:lpstr>Get-Help</vt:lpstr>
      <vt:lpstr>Hey Beardy – Enough Talk!</vt:lpstr>
      <vt:lpstr>PowerShell Remoting &amp; Security</vt:lpstr>
      <vt:lpstr>PowerShell Remoting</vt:lpstr>
      <vt:lpstr>PowerShell Remoting (WS-Management) </vt:lpstr>
      <vt:lpstr>PowerShell Remoting</vt:lpstr>
      <vt:lpstr>PowerShell Remoting</vt:lpstr>
      <vt:lpstr>Remoting Setup</vt:lpstr>
      <vt:lpstr>PowerShell Security</vt:lpstr>
      <vt:lpstr>PowerShell Security</vt:lpstr>
      <vt:lpstr>FUD in the Media</vt:lpstr>
      <vt:lpstr>FUD in the Media</vt:lpstr>
      <vt:lpstr>Context</vt:lpstr>
      <vt:lpstr>Logging</vt:lpstr>
      <vt:lpstr>PowerShell Security In-Depth</vt:lpstr>
      <vt:lpstr>dbatools orientation</vt:lpstr>
      <vt:lpstr>dbatools</vt:lpstr>
      <vt:lpstr>Basically..</vt:lpstr>
      <vt:lpstr>Support</vt:lpstr>
      <vt:lpstr>System Requirements</vt:lpstr>
      <vt:lpstr>System Requirements</vt:lpstr>
      <vt:lpstr>Install is easy</vt:lpstr>
      <vt:lpstr>    dbatools is digitally signed </vt:lpstr>
      <vt:lpstr>For more information</vt:lpstr>
      <vt:lpstr>Find-DbaCommand</vt:lpstr>
      <vt:lpstr>Get-Help</vt:lpstr>
      <vt:lpstr>Get-Help</vt:lpstr>
      <vt:lpstr>Compare-Object SqlServer dbatools</vt:lpstr>
      <vt:lpstr>demo time!</vt:lpstr>
      <vt:lpstr>      SQL Server </vt:lpstr>
      <vt:lpstr>TODAY’s TO DO LIST</vt:lpstr>
      <vt:lpstr>PowerPoint Presentation</vt:lpstr>
      <vt:lpstr>What about</vt:lpstr>
      <vt:lpstr> </vt:lpstr>
      <vt:lpstr> </vt:lpstr>
      <vt:lpstr>PowerPoint Presentation</vt:lpstr>
      <vt:lpstr>Should Operators – Part 1 </vt:lpstr>
      <vt:lpstr>Should Operators – Part 2 </vt:lpstr>
      <vt:lpstr>Should Operators – Part 2 </vt:lpstr>
      <vt:lpstr>PowerPoint Presentation</vt:lpstr>
      <vt:lpstr>Hey Beardy!</vt:lpstr>
      <vt:lpstr>PowerPoint Presentation</vt:lpstr>
      <vt:lpstr>Lunch</vt:lpstr>
      <vt:lpstr>PowerShell &amp; SQL Agent</vt:lpstr>
      <vt:lpstr>PowerShell &amp; the SQL Server Agent</vt:lpstr>
      <vt:lpstr>PowerShell &amp; the SQL Server Agent</vt:lpstr>
      <vt:lpstr>Ensure failed jobs fail</vt:lpstr>
      <vt:lpstr>Pester for DBA’s – Quick Recap</vt:lpstr>
      <vt:lpstr>Pester for Developers</vt:lpstr>
      <vt:lpstr>Pester for Audits &amp; Regulations</vt:lpstr>
      <vt:lpstr>Introducing dbachecks</vt:lpstr>
      <vt:lpstr>Main Challenge - Configuration</vt:lpstr>
      <vt:lpstr>Challenge - Output</vt:lpstr>
      <vt:lpstr>Challenge - Output</vt:lpstr>
      <vt:lpstr>Challenge - Output</vt:lpstr>
      <vt:lpstr>Our Goal</vt:lpstr>
      <vt:lpstr>System Requirements</vt:lpstr>
      <vt:lpstr>Install is easy</vt:lpstr>
      <vt:lpstr>Get-DbcCheck - What Checks Are Available?</vt:lpstr>
      <vt:lpstr>Get-DbcConfig - What Configs Are Available?</vt:lpstr>
      <vt:lpstr>Invoke-DbcCheck – Run A Check</vt:lpstr>
      <vt:lpstr>Set-DbcConfig – Config a Check</vt:lpstr>
      <vt:lpstr>Export-DbcConfig/Import-DbcConfig</vt:lpstr>
      <vt:lpstr>Start-DbcPowerBi</vt:lpstr>
      <vt:lpstr>Start-DbcPowerBi</vt:lpstr>
      <vt:lpstr>PowerPoint Presentation</vt:lpstr>
      <vt:lpstr>Blog posts &amp; Twitter</vt:lpstr>
      <vt:lpstr>Questions!</vt:lpstr>
      <vt:lpstr>Thank you!</vt:lpstr>
      <vt:lpstr>PowerShell &amp; the SQL Server Agent</vt:lpstr>
      <vt:lpstr>PowerShell &amp; the SQL Server Agent</vt:lpstr>
      <vt:lpstr>Join our Slack channel</vt:lpstr>
      <vt:lpstr>Crowdsourced Test Writing</vt:lpstr>
      <vt:lpstr>tools we use</vt:lpstr>
      <vt:lpstr>VSTS</vt:lpstr>
      <vt:lpstr>For more information</vt:lpstr>
      <vt:lpstr>AppVeyor</vt:lpstr>
      <vt:lpstr>AppVeyor</vt:lpstr>
      <vt:lpstr>PowerPoint Presentation</vt:lpstr>
      <vt:lpstr>Power BI</vt:lpstr>
      <vt:lpstr>PowerPoint Presentation</vt:lpstr>
      <vt:lpstr>Title and Content Layout with List</vt:lpstr>
      <vt:lpstr>Title and Content Layout with Chart</vt:lpstr>
      <vt:lpstr>Two Content Layout with Table</vt:lpstr>
      <vt:lpstr>Two Content Layout with SmartArt</vt:lpstr>
      <vt:lpstr>Add a Slide Title - 1</vt:lpstr>
      <vt:lpstr>Add a Slide Title - 2</vt:lpstr>
      <vt:lpstr>Add a Slide Title - 3</vt:lpstr>
      <vt:lpstr>PowerPoint Presentation</vt:lpstr>
      <vt:lpstr>Add a Slide Title - 4</vt:lpstr>
      <vt:lpstr>Add a Slide Title - 5</vt:lpstr>
      <vt:lpstr>Title Layout</vt:lpstr>
      <vt:lpstr>Orientation</vt:lpstr>
      <vt:lpstr>Real-world ownership</vt:lpstr>
      <vt:lpstr>Need an offline install?</vt:lpstr>
      <vt:lpstr>Install is easy</vt:lpstr>
      <vt:lpstr>Now, to Import</vt:lpstr>
      <vt:lpstr>Set-ExecutionPolicy</vt:lpstr>
      <vt:lpstr>Writing Pester Tests</vt:lpstr>
      <vt:lpstr>Need an offline install?</vt:lpstr>
      <vt:lpstr>Need an offline install?</vt:lpstr>
      <vt:lpstr>Compare-Object SqlServer, dbatools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Drew and Rob Do amazeballs in Oslo</dc:title>
  <dc:creator>Rob Sewell</dc:creator>
  <cp:lastModifiedBy>Rob Sewell</cp:lastModifiedBy>
  <cp:revision>3</cp:revision>
  <dcterms:created xsi:type="dcterms:W3CDTF">2018-03-25T09:50:17Z</dcterms:created>
  <dcterms:modified xsi:type="dcterms:W3CDTF">2018-10-26T05:37:56Z</dcterms:modified>
</cp:coreProperties>
</file>